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76" r:id="rId2"/>
    <p:sldMasterId id="2147483678" r:id="rId3"/>
  </p:sldMasterIdLst>
  <p:notesMasterIdLst>
    <p:notesMasterId r:id="rId16"/>
  </p:notesMasterIdLst>
  <p:handoutMasterIdLst>
    <p:handoutMasterId r:id="rId17"/>
  </p:handoutMasterIdLst>
  <p:sldIdLst>
    <p:sldId id="256" r:id="rId4"/>
    <p:sldId id="874" r:id="rId5"/>
    <p:sldId id="875" r:id="rId6"/>
    <p:sldId id="876" r:id="rId7"/>
    <p:sldId id="877" r:id="rId8"/>
    <p:sldId id="936" r:id="rId9"/>
    <p:sldId id="937" r:id="rId10"/>
    <p:sldId id="938" r:id="rId11"/>
    <p:sldId id="939" r:id="rId12"/>
    <p:sldId id="940" r:id="rId13"/>
    <p:sldId id="941" r:id="rId14"/>
    <p:sldId id="837" r:id="rId15"/>
  </p:sldIdLst>
  <p:sldSz cx="12192000" cy="6858000"/>
  <p:notesSz cx="6797675" cy="9926638"/>
  <p:embeddedFontLst>
    <p:embeddedFont>
      <p:font typeface="Bahnschrift SemiLight SemiConde" panose="020B0502040204020203" pitchFamily="34" charset="0"/>
      <p:regular r:id="rId18"/>
    </p:embeddedFon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Bahnschrift SemiCondensed" panose="020B0502040204020203"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arsayılan Bölüm" id="{BAE9A626-4661-428B-87B3-4EC3602E50B7}">
          <p14:sldIdLst>
            <p14:sldId id="256"/>
            <p14:sldId id="874"/>
            <p14:sldId id="875"/>
            <p14:sldId id="876"/>
            <p14:sldId id="877"/>
            <p14:sldId id="936"/>
            <p14:sldId id="937"/>
            <p14:sldId id="938"/>
            <p14:sldId id="939"/>
            <p14:sldId id="940"/>
            <p14:sldId id="941"/>
            <p14:sldId id="837"/>
          </p14:sldIdLst>
        </p14:section>
      </p14:sectionLst>
    </p:ex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EF2"/>
    <a:srgbClr val="7030A0"/>
    <a:srgbClr val="00B050"/>
    <a:srgbClr val="009900"/>
    <a:srgbClr val="E9EBF5"/>
    <a:srgbClr val="FFCC00"/>
    <a:srgbClr val="FF7C00"/>
    <a:srgbClr val="FF7200"/>
    <a:srgbClr val="0000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28DC8-332F-488E-A4C4-04CD5E06603A}">
  <a:tblStyle styleId="{D0328DC8-332F-488E-A4C4-04CD5E0660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08828C-482E-4C7B-8B82-7D5307E2000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rgbClr val="FFFFFF"/>
      </a:tcTxStyle>
      <a:tcStyle>
        <a:tcBdr/>
        <a:fill>
          <a:solidFill>
            <a:srgbClr val="FFAB40"/>
          </a:solidFill>
        </a:fill>
      </a:tcStyle>
    </a:lastCol>
    <a:firstCol>
      <a:tcTxStyle b="on" i="off">
        <a:font>
          <a:latin typeface="Calibri"/>
          <a:ea typeface="Calibri"/>
          <a:cs typeface="Calibri"/>
        </a:font>
        <a:srgbClr val="FFFFFF"/>
      </a:tcTxStyle>
      <a:tcStyle>
        <a:tcBdr/>
        <a:fill>
          <a:solidFill>
            <a:srgbClr val="FFAB40"/>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FAB40"/>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FAB40"/>
          </a:solidFill>
        </a:fill>
      </a:tcStyle>
    </a:firstRow>
    <a:neCell>
      <a:tcTxStyle b="off" i="off"/>
      <a:tcStyle>
        <a:tcBdr/>
      </a:tcStyle>
    </a:neCell>
    <a:nwCell>
      <a:tcTxStyle b="off" i="off"/>
      <a:tcStyle>
        <a:tcBdr/>
      </a:tcStyle>
    </a:nw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32" autoAdjust="0"/>
  </p:normalViewPr>
  <p:slideViewPr>
    <p:cSldViewPr snapToGrid="0">
      <p:cViewPr varScale="1">
        <p:scale>
          <a:sx n="111" d="100"/>
          <a:sy n="111" d="100"/>
        </p:scale>
        <p:origin x="450" y="114"/>
      </p:cViewPr>
      <p:guideLst>
        <p:guide orient="horz" pos="2137"/>
        <p:guide pos="3863"/>
      </p:guideLst>
    </p:cSldViewPr>
  </p:slideViewPr>
  <p:outlineViewPr>
    <p:cViewPr>
      <p:scale>
        <a:sx n="33" d="100"/>
        <a:sy n="33" d="100"/>
      </p:scale>
      <p:origin x="0" y="-322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8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5C771-C681-4175-9362-18F473ABDAF6}" type="doc">
      <dgm:prSet loTypeId="urn:microsoft.com/office/officeart/2005/8/layout/vList3" loCatId="list" qsTypeId="urn:microsoft.com/office/officeart/2005/8/quickstyle/simple2" qsCatId="simple" csTypeId="urn:microsoft.com/office/officeart/2005/8/colors/colorful5" csCatId="colorful" phldr="1"/>
      <dgm:spPr/>
      <dgm:t>
        <a:bodyPr/>
        <a:lstStyle/>
        <a:p>
          <a:endParaRPr lang="tr-TR"/>
        </a:p>
      </dgm:t>
    </dgm:pt>
    <dgm:pt modelId="{FE7906E6-64F1-4D38-B968-07E683FA2FB9}">
      <dgm:prSet phldrT="[Metin]" custT="1"/>
      <dgm:spPr>
        <a:blipFill dpi="0" rotWithShape="0">
          <a:blip xmlns:r="http://schemas.openxmlformats.org/officeDocument/2006/relationships" r:embed="rId1"/>
          <a:srcRect/>
          <a:stretch>
            <a:fillRect l="-40000" t="-16000" r="-73000" b="-424000"/>
          </a:stretch>
        </a:blipFill>
        <a:ln>
          <a:solidFill>
            <a:schemeClr val="bg1">
              <a:lumMod val="85000"/>
            </a:schemeClr>
          </a:solidFill>
        </a:ln>
      </dgm:spPr>
      <dgm:t>
        <a:bodyPr/>
        <a:lstStyle/>
        <a:p>
          <a:pPr algn="l"/>
          <a:r>
            <a:rPr lang="tr-TR" sz="5400" b="0" dirty="0" smtClean="0">
              <a:solidFill>
                <a:schemeClr val="bg1"/>
              </a:solidFill>
              <a:effectLst>
                <a:outerShdw blurRad="38100" dist="38100" dir="2700000" algn="tl">
                  <a:srgbClr val="000000">
                    <a:alpha val="43137"/>
                  </a:srgbClr>
                </a:outerShdw>
              </a:effectLst>
              <a:latin typeface="Bahnschrift SemiCondensed" panose="020B0502040204020203" pitchFamily="34" charset="0"/>
            </a:rPr>
            <a:t>Girişimcilik Eğitimleri</a:t>
          </a:r>
          <a:endParaRPr lang="tr-TR" sz="5400" b="0" dirty="0">
            <a:solidFill>
              <a:schemeClr val="bg1"/>
            </a:solidFill>
            <a:latin typeface="Bahnschrift SemiLight SemiConde" panose="020B0502040204020203" pitchFamily="34" charset="0"/>
          </a:endParaRPr>
        </a:p>
      </dgm:t>
    </dgm:pt>
    <dgm:pt modelId="{E7357D42-491B-41BF-BF9F-9E606A41F347}" type="parTrans" cxnId="{5AAE5684-7AD5-4621-B270-234BF3693CFB}">
      <dgm:prSet/>
      <dgm:spPr/>
      <dgm:t>
        <a:bodyPr/>
        <a:lstStyle/>
        <a:p>
          <a:endParaRPr lang="tr-TR"/>
        </a:p>
      </dgm:t>
    </dgm:pt>
    <dgm:pt modelId="{A7D262ED-7814-41D0-82AC-77BD1389D70D}" type="sibTrans" cxnId="{5AAE5684-7AD5-4621-B270-234BF3693CFB}">
      <dgm:prSet/>
      <dgm:spPr/>
      <dgm:t>
        <a:bodyPr/>
        <a:lstStyle/>
        <a:p>
          <a:endParaRPr lang="tr-TR"/>
        </a:p>
      </dgm:t>
    </dgm:pt>
    <dgm:pt modelId="{DF0EFDFF-CC29-40C3-A43E-DDD78DB9B5AF}" type="pres">
      <dgm:prSet presAssocID="{AA05C771-C681-4175-9362-18F473ABDAF6}" presName="linearFlow" presStyleCnt="0">
        <dgm:presLayoutVars>
          <dgm:dir/>
          <dgm:resizeHandles val="exact"/>
        </dgm:presLayoutVars>
      </dgm:prSet>
      <dgm:spPr/>
      <dgm:t>
        <a:bodyPr/>
        <a:lstStyle/>
        <a:p>
          <a:endParaRPr lang="tr-TR"/>
        </a:p>
      </dgm:t>
    </dgm:pt>
    <dgm:pt modelId="{8CAA6C7C-917F-49FE-B2FA-5307D7D4F132}" type="pres">
      <dgm:prSet presAssocID="{FE7906E6-64F1-4D38-B968-07E683FA2FB9}" presName="composite" presStyleCnt="0"/>
      <dgm:spPr/>
    </dgm:pt>
    <dgm:pt modelId="{3FFAF736-83FE-4A97-8F62-5045EDDC6316}" type="pres">
      <dgm:prSet presAssocID="{FE7906E6-64F1-4D38-B968-07E683FA2FB9}" presName="imgShp" presStyleLbl="fgImgPlace1" presStyleIdx="0" presStyleCnt="1" custLinFactNeighborX="-43587" custLinFactNeighborY="-2653"/>
      <dgm:spPr>
        <a:blipFill dpi="0" rotWithShape="1">
          <a:blip xmlns:r="http://schemas.openxmlformats.org/officeDocument/2006/relationships" r:embed="rId2"/>
          <a:srcRect/>
          <a:stretch>
            <a:fillRect l="-137" t="-664" r="-79863" b="664"/>
          </a:stretch>
        </a:blipFill>
        <a:ln>
          <a:solidFill>
            <a:schemeClr val="bg1">
              <a:lumMod val="85000"/>
            </a:schemeClr>
          </a:solidFill>
        </a:ln>
      </dgm:spPr>
      <dgm:t>
        <a:bodyPr/>
        <a:lstStyle/>
        <a:p>
          <a:endParaRPr lang="tr-TR"/>
        </a:p>
      </dgm:t>
    </dgm:pt>
    <dgm:pt modelId="{9F5A25AF-F30F-4841-B5E2-6A99769E3E05}" type="pres">
      <dgm:prSet presAssocID="{FE7906E6-64F1-4D38-B968-07E683FA2FB9}" presName="txShp" presStyleLbl="node1" presStyleIdx="0" presStyleCnt="1" custScaleX="123383" custLinFactNeighborX="425">
        <dgm:presLayoutVars>
          <dgm:bulletEnabled val="1"/>
        </dgm:presLayoutVars>
      </dgm:prSet>
      <dgm:spPr/>
      <dgm:t>
        <a:bodyPr/>
        <a:lstStyle/>
        <a:p>
          <a:endParaRPr lang="tr-TR"/>
        </a:p>
      </dgm:t>
    </dgm:pt>
  </dgm:ptLst>
  <dgm:cxnLst>
    <dgm:cxn modelId="{0B15CD5D-7B51-4194-A525-8ACDA83DBC5F}" type="presOf" srcId="{AA05C771-C681-4175-9362-18F473ABDAF6}" destId="{DF0EFDFF-CC29-40C3-A43E-DDD78DB9B5AF}" srcOrd="0" destOrd="0" presId="urn:microsoft.com/office/officeart/2005/8/layout/vList3"/>
    <dgm:cxn modelId="{5AAE5684-7AD5-4621-B270-234BF3693CFB}" srcId="{AA05C771-C681-4175-9362-18F473ABDAF6}" destId="{FE7906E6-64F1-4D38-B968-07E683FA2FB9}" srcOrd="0" destOrd="0" parTransId="{E7357D42-491B-41BF-BF9F-9E606A41F347}" sibTransId="{A7D262ED-7814-41D0-82AC-77BD1389D70D}"/>
    <dgm:cxn modelId="{FA92B3B6-104E-44D6-BD30-0700D592D7F3}" type="presOf" srcId="{FE7906E6-64F1-4D38-B968-07E683FA2FB9}" destId="{9F5A25AF-F30F-4841-B5E2-6A99769E3E05}" srcOrd="0" destOrd="0" presId="urn:microsoft.com/office/officeart/2005/8/layout/vList3"/>
    <dgm:cxn modelId="{EA721560-F487-48C5-9F37-CD7B80694246}" type="presParOf" srcId="{DF0EFDFF-CC29-40C3-A43E-DDD78DB9B5AF}" destId="{8CAA6C7C-917F-49FE-B2FA-5307D7D4F132}" srcOrd="0" destOrd="0" presId="urn:microsoft.com/office/officeart/2005/8/layout/vList3"/>
    <dgm:cxn modelId="{85E02A32-DBD2-4A36-AF41-4A3F37030B41}" type="presParOf" srcId="{8CAA6C7C-917F-49FE-B2FA-5307D7D4F132}" destId="{3FFAF736-83FE-4A97-8F62-5045EDDC6316}" srcOrd="0" destOrd="0" presId="urn:microsoft.com/office/officeart/2005/8/layout/vList3"/>
    <dgm:cxn modelId="{A00ED1C9-8B99-4AF3-99F8-B8F13CB6F0F9}" type="presParOf" srcId="{8CAA6C7C-917F-49FE-B2FA-5307D7D4F132}" destId="{9F5A25AF-F30F-4841-B5E2-6A99769E3E0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5C771-C681-4175-9362-18F473ABDAF6}" type="doc">
      <dgm:prSet loTypeId="urn:microsoft.com/office/officeart/2005/8/layout/vList3" loCatId="list" qsTypeId="urn:microsoft.com/office/officeart/2005/8/quickstyle/simple2" qsCatId="simple" csTypeId="urn:microsoft.com/office/officeart/2005/8/colors/colorful5" csCatId="colorful" phldr="1"/>
      <dgm:spPr/>
      <dgm:t>
        <a:bodyPr/>
        <a:lstStyle/>
        <a:p>
          <a:endParaRPr lang="tr-TR"/>
        </a:p>
      </dgm:t>
    </dgm:pt>
    <dgm:pt modelId="{3E0932F1-59E8-4D74-A5C8-F369B48ACDD3}">
      <dgm:prSet phldrT="[Metin]" custT="1"/>
      <dgm:spPr>
        <a:blipFill rotWithShape="0">
          <a:blip xmlns:r="http://schemas.openxmlformats.org/officeDocument/2006/relationships" r:embed="rId1"/>
          <a:stretch>
            <a:fillRect l="-40000" t="-16000" r="-73000" b="-424000"/>
          </a:stretch>
        </a:blipFill>
        <a:ln>
          <a:solidFill>
            <a:schemeClr val="bg1">
              <a:lumMod val="85000"/>
            </a:schemeClr>
          </a:solidFill>
        </a:ln>
      </dgm:spPr>
      <dgm:t>
        <a:bodyPr/>
        <a:lstStyle/>
        <a:p>
          <a:r>
            <a:rPr lang="tr-TR" sz="5400" b="1" dirty="0" smtClean="0">
              <a:latin typeface="Bahnschrift SemiCondensed" panose="020B0502040204020203" pitchFamily="34" charset="0"/>
              <a:ea typeface="Roboto" panose="020B0604020202020204" charset="0"/>
              <a:cs typeface="Roboto" panose="020B0604020202020204" charset="0"/>
            </a:rPr>
            <a:t>Girişimci Destek Programı</a:t>
          </a:r>
          <a:endParaRPr lang="tr-TR" sz="5400" b="1" dirty="0">
            <a:latin typeface="Bahnschrift SemiCondensed" panose="020B0502040204020203" pitchFamily="34" charset="0"/>
            <a:ea typeface="Roboto" panose="020B0604020202020204" charset="0"/>
            <a:cs typeface="Roboto" panose="020B0604020202020204" charset="0"/>
          </a:endParaRPr>
        </a:p>
      </dgm:t>
    </dgm:pt>
    <dgm:pt modelId="{2AD44A93-C560-4C0B-A628-3AB475517757}" type="parTrans" cxnId="{FA7C85CF-F120-4C67-B181-65D6D1F26011}">
      <dgm:prSet/>
      <dgm:spPr/>
      <dgm:t>
        <a:bodyPr/>
        <a:lstStyle/>
        <a:p>
          <a:endParaRPr lang="tr-TR"/>
        </a:p>
      </dgm:t>
    </dgm:pt>
    <dgm:pt modelId="{72CD8D0B-0988-4B30-A5A4-CC0FD9366A6F}" type="sibTrans" cxnId="{FA7C85CF-F120-4C67-B181-65D6D1F26011}">
      <dgm:prSet/>
      <dgm:spPr/>
      <dgm:t>
        <a:bodyPr/>
        <a:lstStyle/>
        <a:p>
          <a:endParaRPr lang="tr-TR"/>
        </a:p>
      </dgm:t>
    </dgm:pt>
    <dgm:pt modelId="{DF0EFDFF-CC29-40C3-A43E-DDD78DB9B5AF}" type="pres">
      <dgm:prSet presAssocID="{AA05C771-C681-4175-9362-18F473ABDAF6}" presName="linearFlow" presStyleCnt="0">
        <dgm:presLayoutVars>
          <dgm:dir/>
          <dgm:resizeHandles val="exact"/>
        </dgm:presLayoutVars>
      </dgm:prSet>
      <dgm:spPr/>
      <dgm:t>
        <a:bodyPr/>
        <a:lstStyle/>
        <a:p>
          <a:endParaRPr lang="tr-TR"/>
        </a:p>
      </dgm:t>
    </dgm:pt>
    <dgm:pt modelId="{36CECE2C-C7D2-41E7-860E-A03550B48CFB}" type="pres">
      <dgm:prSet presAssocID="{3E0932F1-59E8-4D74-A5C8-F369B48ACDD3}" presName="composite" presStyleCnt="0"/>
      <dgm:spPr/>
    </dgm:pt>
    <dgm:pt modelId="{46AE2409-1D30-4531-9AFF-FEC37C4B8EBD}" type="pres">
      <dgm:prSet presAssocID="{3E0932F1-59E8-4D74-A5C8-F369B48ACDD3}" presName="imgShp" presStyleLbl="fgImgPlace1" presStyleIdx="0" presStyleCnt="1" custLinFactNeighborX="-851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solidFill>
            <a:schemeClr val="bg1">
              <a:lumMod val="85000"/>
            </a:schemeClr>
          </a:solidFill>
        </a:ln>
      </dgm:spPr>
    </dgm:pt>
    <dgm:pt modelId="{149DD868-F0C7-4E00-9766-CCF8680A09B4}" type="pres">
      <dgm:prSet presAssocID="{3E0932F1-59E8-4D74-A5C8-F369B48ACDD3}" presName="txShp" presStyleLbl="node1" presStyleIdx="0" presStyleCnt="1" custScaleX="115484">
        <dgm:presLayoutVars>
          <dgm:bulletEnabled val="1"/>
        </dgm:presLayoutVars>
      </dgm:prSet>
      <dgm:spPr/>
      <dgm:t>
        <a:bodyPr/>
        <a:lstStyle/>
        <a:p>
          <a:endParaRPr lang="tr-TR"/>
        </a:p>
      </dgm:t>
    </dgm:pt>
  </dgm:ptLst>
  <dgm:cxnLst>
    <dgm:cxn modelId="{0B15CD5D-7B51-4194-A525-8ACDA83DBC5F}" type="presOf" srcId="{AA05C771-C681-4175-9362-18F473ABDAF6}" destId="{DF0EFDFF-CC29-40C3-A43E-DDD78DB9B5AF}" srcOrd="0" destOrd="0" presId="urn:microsoft.com/office/officeart/2005/8/layout/vList3"/>
    <dgm:cxn modelId="{4344BB90-3115-499B-BD1E-A66E2194CF47}" type="presOf" srcId="{3E0932F1-59E8-4D74-A5C8-F369B48ACDD3}" destId="{149DD868-F0C7-4E00-9766-CCF8680A09B4}" srcOrd="0" destOrd="0" presId="urn:microsoft.com/office/officeart/2005/8/layout/vList3"/>
    <dgm:cxn modelId="{FA7C85CF-F120-4C67-B181-65D6D1F26011}" srcId="{AA05C771-C681-4175-9362-18F473ABDAF6}" destId="{3E0932F1-59E8-4D74-A5C8-F369B48ACDD3}" srcOrd="0" destOrd="0" parTransId="{2AD44A93-C560-4C0B-A628-3AB475517757}" sibTransId="{72CD8D0B-0988-4B30-A5A4-CC0FD9366A6F}"/>
    <dgm:cxn modelId="{A9C3D3AC-F5C4-462F-A175-E457AC5A8687}" type="presParOf" srcId="{DF0EFDFF-CC29-40C3-A43E-DDD78DB9B5AF}" destId="{36CECE2C-C7D2-41E7-860E-A03550B48CFB}" srcOrd="0" destOrd="0" presId="urn:microsoft.com/office/officeart/2005/8/layout/vList3"/>
    <dgm:cxn modelId="{871C0E5A-79EA-49EF-B970-02DE962F9F6C}" type="presParOf" srcId="{36CECE2C-C7D2-41E7-860E-A03550B48CFB}" destId="{46AE2409-1D30-4531-9AFF-FEC37C4B8EBD}" srcOrd="0" destOrd="0" presId="urn:microsoft.com/office/officeart/2005/8/layout/vList3"/>
    <dgm:cxn modelId="{C7666BCB-34F6-40BD-8B52-7AD4C7E53EC8}" type="presParOf" srcId="{36CECE2C-C7D2-41E7-860E-A03550B48CFB}" destId="{149DD868-F0C7-4E00-9766-CCF8680A09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25AF-F30F-4841-B5E2-6A99769E3E05}">
      <dsp:nvSpPr>
        <dsp:cNvPr id="0" name=""/>
        <dsp:cNvSpPr/>
      </dsp:nvSpPr>
      <dsp:spPr>
        <a:xfrm rot="10800000">
          <a:off x="1184134" y="0"/>
          <a:ext cx="8391639" cy="2539524"/>
        </a:xfrm>
        <a:prstGeom prst="homePlate">
          <a:avLst/>
        </a:prstGeom>
        <a:blipFill dpi="0" rotWithShape="0">
          <a:blip xmlns:r="http://schemas.openxmlformats.org/officeDocument/2006/relationships" r:embed="rId1"/>
          <a:srcRect/>
          <a:stretch>
            <a:fillRect l="-40000" t="-16000" r="-73000" b="-424000"/>
          </a:stretch>
        </a:blipFill>
        <a:ln w="38100" cap="flat" cmpd="sng" algn="ctr">
          <a:solidFill>
            <a:schemeClr val="bg1">
              <a:lumMod val="8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9860" tIns="205740" rIns="384048" bIns="205740" numCol="1" spcCol="1270" anchor="ctr" anchorCtr="0">
          <a:noAutofit/>
        </a:bodyPr>
        <a:lstStyle/>
        <a:p>
          <a:pPr lvl="0" algn="l" defTabSz="2400300">
            <a:lnSpc>
              <a:spcPct val="90000"/>
            </a:lnSpc>
            <a:spcBef>
              <a:spcPct val="0"/>
            </a:spcBef>
            <a:spcAft>
              <a:spcPct val="35000"/>
            </a:spcAft>
          </a:pPr>
          <a:r>
            <a:rPr lang="tr-TR" sz="5400" b="0" kern="1200" dirty="0" smtClean="0">
              <a:solidFill>
                <a:schemeClr val="bg1"/>
              </a:solidFill>
              <a:effectLst>
                <a:outerShdw blurRad="38100" dist="38100" dir="2700000" algn="tl">
                  <a:srgbClr val="000000">
                    <a:alpha val="43137"/>
                  </a:srgbClr>
                </a:outerShdw>
              </a:effectLst>
              <a:latin typeface="Bahnschrift SemiCondensed" panose="020B0502040204020203" pitchFamily="34" charset="0"/>
            </a:rPr>
            <a:t>Girişimcilik Eğitimleri</a:t>
          </a:r>
          <a:endParaRPr lang="tr-TR" sz="5400" b="0" kern="1200" dirty="0">
            <a:solidFill>
              <a:schemeClr val="bg1"/>
            </a:solidFill>
            <a:latin typeface="Bahnschrift SemiLight SemiConde" panose="020B0502040204020203" pitchFamily="34" charset="0"/>
          </a:endParaRPr>
        </a:p>
      </dsp:txBody>
      <dsp:txXfrm rot="10800000">
        <a:off x="1819015" y="0"/>
        <a:ext cx="7756758" cy="2539524"/>
      </dsp:txXfrm>
    </dsp:sp>
    <dsp:sp modelId="{3FFAF736-83FE-4A97-8F62-5045EDDC6316}">
      <dsp:nvSpPr>
        <dsp:cNvPr id="0" name=""/>
        <dsp:cNvSpPr/>
      </dsp:nvSpPr>
      <dsp:spPr>
        <a:xfrm>
          <a:off x="0" y="0"/>
          <a:ext cx="2539524" cy="2539524"/>
        </a:xfrm>
        <a:prstGeom prst="ellipse">
          <a:avLst/>
        </a:prstGeom>
        <a:blipFill dpi="0" rotWithShape="1">
          <a:blip xmlns:r="http://schemas.openxmlformats.org/officeDocument/2006/relationships" r:embed="rId2"/>
          <a:srcRect/>
          <a:stretch>
            <a:fillRect l="-137" t="-664" r="-79863" b="664"/>
          </a:stretch>
        </a:blipFill>
        <a:ln w="38100" cap="flat" cmpd="sng" algn="ctr">
          <a:solidFill>
            <a:schemeClr val="bg1">
              <a:lumMod val="8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DD868-F0C7-4E00-9766-CCF8680A09B4}">
      <dsp:nvSpPr>
        <dsp:cNvPr id="0" name=""/>
        <dsp:cNvSpPr/>
      </dsp:nvSpPr>
      <dsp:spPr>
        <a:xfrm rot="10800000">
          <a:off x="1705653" y="0"/>
          <a:ext cx="8796247" cy="2686672"/>
        </a:xfrm>
        <a:prstGeom prst="homePlate">
          <a:avLst/>
        </a:prstGeom>
        <a:blipFill rotWithShape="0">
          <a:blip xmlns:r="http://schemas.openxmlformats.org/officeDocument/2006/relationships" r:embed="rId1"/>
          <a:stretch>
            <a:fillRect l="-40000" t="-16000" r="-73000" b="-424000"/>
          </a:stretch>
        </a:blipFill>
        <a:ln w="38100" cap="flat" cmpd="sng" algn="ctr">
          <a:solidFill>
            <a:schemeClr val="bg1">
              <a:lumMod val="8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4748" tIns="205740" rIns="384048" bIns="205740" numCol="1" spcCol="1270" anchor="ctr" anchorCtr="0">
          <a:noAutofit/>
        </a:bodyPr>
        <a:lstStyle/>
        <a:p>
          <a:pPr lvl="0" algn="ctr" defTabSz="2400300">
            <a:lnSpc>
              <a:spcPct val="90000"/>
            </a:lnSpc>
            <a:spcBef>
              <a:spcPct val="0"/>
            </a:spcBef>
            <a:spcAft>
              <a:spcPct val="35000"/>
            </a:spcAft>
          </a:pPr>
          <a:r>
            <a:rPr lang="tr-TR" sz="5400" b="1" kern="1200" dirty="0" smtClean="0">
              <a:latin typeface="Bahnschrift SemiCondensed" panose="020B0502040204020203" pitchFamily="34" charset="0"/>
              <a:ea typeface="Roboto" panose="020B0604020202020204" charset="0"/>
              <a:cs typeface="Roboto" panose="020B0604020202020204" charset="0"/>
            </a:rPr>
            <a:t>Girişimci Destek Programı</a:t>
          </a:r>
          <a:endParaRPr lang="tr-TR" sz="5400" b="1" kern="1200" dirty="0">
            <a:latin typeface="Bahnschrift SemiCondensed" panose="020B0502040204020203" pitchFamily="34" charset="0"/>
            <a:ea typeface="Roboto" panose="020B0604020202020204" charset="0"/>
            <a:cs typeface="Roboto" panose="020B0604020202020204" charset="0"/>
          </a:endParaRPr>
        </a:p>
      </dsp:txBody>
      <dsp:txXfrm rot="10800000">
        <a:off x="2377321" y="0"/>
        <a:ext cx="8124579" cy="2686672"/>
      </dsp:txXfrm>
    </dsp:sp>
    <dsp:sp modelId="{46AE2409-1D30-4531-9AFF-FEC37C4B8EBD}">
      <dsp:nvSpPr>
        <dsp:cNvPr id="0" name=""/>
        <dsp:cNvSpPr/>
      </dsp:nvSpPr>
      <dsp:spPr>
        <a:xfrm>
          <a:off x="723136" y="0"/>
          <a:ext cx="2686672" cy="26866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38100" cap="flat" cmpd="sng" algn="ctr">
          <a:solidFill>
            <a:schemeClr val="bg1">
              <a:lumMod val="8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6400" cy="498395"/>
          </a:xfrm>
          <a:prstGeom prst="rect">
            <a:avLst/>
          </a:prstGeom>
        </p:spPr>
        <p:txBody>
          <a:bodyPr vert="horz" lIns="91753" tIns="45876" rIns="91753" bIns="45876" rtlCol="0"/>
          <a:lstStyle>
            <a:lvl1pPr algn="l">
              <a:defRPr sz="1200"/>
            </a:lvl1pPr>
          </a:lstStyle>
          <a:p>
            <a:endParaRPr lang="tr-TR"/>
          </a:p>
        </p:txBody>
      </p:sp>
      <p:sp>
        <p:nvSpPr>
          <p:cNvPr id="3" name="Veri Yer Tutucusu 2"/>
          <p:cNvSpPr>
            <a:spLocks noGrp="1"/>
          </p:cNvSpPr>
          <p:nvPr>
            <p:ph type="dt" sz="quarter" idx="1"/>
          </p:nvPr>
        </p:nvSpPr>
        <p:spPr>
          <a:xfrm>
            <a:off x="3849689" y="1"/>
            <a:ext cx="2946400" cy="498395"/>
          </a:xfrm>
          <a:prstGeom prst="rect">
            <a:avLst/>
          </a:prstGeom>
        </p:spPr>
        <p:txBody>
          <a:bodyPr vert="horz" lIns="91753" tIns="45876" rIns="91753" bIns="45876" rtlCol="0"/>
          <a:lstStyle>
            <a:lvl1pPr algn="r">
              <a:defRPr sz="1200"/>
            </a:lvl1pPr>
          </a:lstStyle>
          <a:p>
            <a:fld id="{7B59C56C-AC09-427E-931B-624381513EC6}" type="datetimeFigureOut">
              <a:rPr lang="tr-TR" smtClean="0"/>
              <a:t>24.07.2024</a:t>
            </a:fld>
            <a:endParaRPr lang="tr-TR"/>
          </a:p>
        </p:txBody>
      </p:sp>
      <p:sp>
        <p:nvSpPr>
          <p:cNvPr id="4" name="Altbilgi Yer Tutucusu 3"/>
          <p:cNvSpPr>
            <a:spLocks noGrp="1"/>
          </p:cNvSpPr>
          <p:nvPr>
            <p:ph type="ftr" sz="quarter" idx="2"/>
          </p:nvPr>
        </p:nvSpPr>
        <p:spPr>
          <a:xfrm>
            <a:off x="1" y="9428245"/>
            <a:ext cx="2946400" cy="498395"/>
          </a:xfrm>
          <a:prstGeom prst="rect">
            <a:avLst/>
          </a:prstGeom>
        </p:spPr>
        <p:txBody>
          <a:bodyPr vert="horz" lIns="91753" tIns="45876" rIns="91753" bIns="45876"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9" y="9428245"/>
            <a:ext cx="2946400" cy="498395"/>
          </a:xfrm>
          <a:prstGeom prst="rect">
            <a:avLst/>
          </a:prstGeom>
        </p:spPr>
        <p:txBody>
          <a:bodyPr vert="horz" lIns="91753" tIns="45876" rIns="91753" bIns="45876" rtlCol="0" anchor="b"/>
          <a:lstStyle>
            <a:lvl1pPr algn="r">
              <a:defRPr sz="1200"/>
            </a:lvl1pPr>
          </a:lstStyle>
          <a:p>
            <a:fld id="{F11FF6E5-7890-4733-9213-061479F981A7}" type="slidenum">
              <a:rPr lang="tr-TR" smtClean="0"/>
              <a:t>‹#›</a:t>
            </a:fld>
            <a:endParaRPr lang="tr-TR"/>
          </a:p>
        </p:txBody>
      </p:sp>
    </p:spTree>
    <p:extLst>
      <p:ext uri="{BB962C8B-B14F-4D97-AF65-F5344CB8AC3E}">
        <p14:creationId xmlns:p14="http://schemas.microsoft.com/office/powerpoint/2010/main" val="385166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5658" cy="498056"/>
          </a:xfrm>
          <a:prstGeom prst="rect">
            <a:avLst/>
          </a:prstGeom>
          <a:noFill/>
          <a:ln>
            <a:noFill/>
          </a:ln>
        </p:spPr>
        <p:txBody>
          <a:bodyPr spcFirstLastPara="1" wrap="square" lIns="91738" tIns="45856" rIns="91738" bIns="4585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8" cy="498056"/>
          </a:xfrm>
          <a:prstGeom prst="rect">
            <a:avLst/>
          </a:prstGeom>
          <a:noFill/>
          <a:ln>
            <a:noFill/>
          </a:ln>
        </p:spPr>
        <p:txBody>
          <a:bodyPr spcFirstLastPara="1" wrap="square" lIns="91738" tIns="45856" rIns="91738" bIns="4585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5"/>
          </a:xfrm>
          <a:prstGeom prst="rect">
            <a:avLst/>
          </a:prstGeom>
          <a:noFill/>
          <a:ln>
            <a:noFill/>
          </a:ln>
        </p:spPr>
        <p:txBody>
          <a:bodyPr spcFirstLastPara="1" wrap="square" lIns="91738" tIns="45856" rIns="91738" bIns="4585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8584"/>
            <a:ext cx="2945658" cy="498055"/>
          </a:xfrm>
          <a:prstGeom prst="rect">
            <a:avLst/>
          </a:prstGeom>
          <a:noFill/>
          <a:ln>
            <a:noFill/>
          </a:ln>
        </p:spPr>
        <p:txBody>
          <a:bodyPr spcFirstLastPara="1" wrap="square" lIns="91738" tIns="45856" rIns="91738" bIns="4585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8" cy="498055"/>
          </a:xfrm>
          <a:prstGeom prst="rect">
            <a:avLst/>
          </a:prstGeom>
          <a:noFill/>
          <a:ln>
            <a:noFill/>
          </a:ln>
        </p:spPr>
        <p:txBody>
          <a:bodyPr spcFirstLastPara="1" wrap="square" lIns="91738" tIns="45856" rIns="91738" bIns="45856" anchor="b" anchorCtr="0">
            <a:noAutofit/>
          </a:bodyPr>
          <a:lstStyle/>
          <a:p>
            <a:pPr algn="r"/>
            <a:fld id="{00000000-1234-1234-1234-123412341234}" type="slidenum">
              <a:rPr lang="tr-TR" sz="1200" smtClean="0">
                <a:solidFill>
                  <a:schemeClr val="dk1"/>
                </a:solidFill>
                <a:latin typeface="Calibri"/>
                <a:ea typeface="Calibri"/>
                <a:cs typeface="Calibri"/>
                <a:sym typeface="Calibri"/>
              </a:rPr>
              <a:pPr algn="r"/>
              <a:t>‹#›</a:t>
            </a:fld>
            <a:endParaRPr lang="tr-T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9275721"/>
      </p:ext>
    </p:extLst>
  </p:cSld>
  <p:clrMap bg1="lt1" tx1="dk1" bg2="lt2" tx2="dk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79768" y="4777195"/>
            <a:ext cx="5438140" cy="3908615"/>
          </a:xfrm>
          <a:prstGeom prst="rect">
            <a:avLst/>
          </a:prstGeom>
        </p:spPr>
        <p:txBody>
          <a:bodyPr spcFirstLastPara="1" wrap="square" lIns="91738" tIns="45856" rIns="91738" bIns="45856" anchor="t" anchorCtr="0">
            <a:noAutofit/>
          </a:bodyPr>
          <a:lstStyle/>
          <a:p>
            <a:pPr marL="0" indent="0"/>
            <a:endParaRPr dirty="0"/>
          </a:p>
        </p:txBody>
      </p:sp>
      <p:sp>
        <p:nvSpPr>
          <p:cNvPr id="26" name="Google Shape;2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22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200" b="0" i="0" u="none" strike="noStrike" cap="none" dirty="0" smtClean="0">
                <a:solidFill>
                  <a:schemeClr val="dk1"/>
                </a:solidFill>
                <a:effectLst/>
                <a:latin typeface="Calibri"/>
                <a:ea typeface="Calibri"/>
                <a:cs typeface="Calibri"/>
                <a:sym typeface="Calibri"/>
              </a:rPr>
              <a:t>KOSGEB Girişimcilik Destekleri öncelikle girişimcilerin birçok teknik bilgi ve becerilerini geliştirebilecekleri bir eğitimle başlamaktadır. Bu kapsamda ülke genelinde online ortamda alınabilen bu eğitimler ile öncelikle girişimcilik ruhunun ve cesaretinin ateşlenmesi sağlanmakta daha sonra ise eğitimleri tamamlayan ve iş kuran girişimcilere kayda değer oranda maddi destekler sunmaktadır. </a:t>
            </a:r>
          </a:p>
          <a:p>
            <a:endParaRPr lang="tr-TR" dirty="0"/>
          </a:p>
        </p:txBody>
      </p:sp>
      <p:sp>
        <p:nvSpPr>
          <p:cNvPr id="4" name="Slayt Numarası Yer Tutucusu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TR"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9218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a:xfrm>
            <a:off x="2651125" y="509588"/>
            <a:ext cx="4529138" cy="2547937"/>
          </a:xfrm>
          <a:ln/>
        </p:spPr>
      </p:sp>
      <p:sp>
        <p:nvSpPr>
          <p:cNvPr id="74755" name="Not Yer Tutucusu 2"/>
          <p:cNvSpPr>
            <a:spLocks noGrp="1"/>
          </p:cNvSpPr>
          <p:nvPr>
            <p:ph type="body" idx="1"/>
          </p:nvPr>
        </p:nvSpPr>
        <p:spPr>
          <a:noFill/>
          <a:ln/>
        </p:spPr>
        <p:txBody>
          <a:bodyPr/>
          <a:lstStyle/>
          <a:p>
            <a:endParaRPr lang="tr-TR" dirty="0"/>
          </a:p>
        </p:txBody>
      </p:sp>
      <p:sp>
        <p:nvSpPr>
          <p:cNvPr id="74756" name="Slayt Numarası Yer Tutucusu 3"/>
          <p:cNvSpPr>
            <a:spLocks noGrp="1"/>
          </p:cNvSpPr>
          <p:nvPr>
            <p:ph type="sldNum" sz="quarter" idx="5"/>
          </p:nvPr>
        </p:nvSpPr>
        <p:spPr>
          <a:noFill/>
        </p:spPr>
        <p:txBody>
          <a:bodyPr/>
          <a:lstStyle/>
          <a:p>
            <a:fld id="{C71F34B4-96F3-4138-AB98-8E1827A51CCA}" type="slidenum">
              <a:rPr lang="tr-TR" smtClean="0">
                <a:solidFill>
                  <a:srgbClr val="000000"/>
                </a:solidFill>
              </a:rPr>
              <a:pPr/>
              <a:t>7</a:t>
            </a:fld>
            <a:endParaRPr lang="tr-TR" dirty="0">
              <a:solidFill>
                <a:srgbClr val="000000"/>
              </a:solidFill>
            </a:endParaRPr>
          </a:p>
        </p:txBody>
      </p:sp>
    </p:spTree>
    <p:extLst>
      <p:ext uri="{BB962C8B-B14F-4D97-AF65-F5344CB8AC3E}">
        <p14:creationId xmlns:p14="http://schemas.microsoft.com/office/powerpoint/2010/main" val="17247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a:xfrm>
            <a:off x="2651125" y="509588"/>
            <a:ext cx="4529138" cy="2547937"/>
          </a:xfrm>
          <a:ln/>
        </p:spPr>
      </p:sp>
      <p:sp>
        <p:nvSpPr>
          <p:cNvPr id="74755" name="Not Yer Tutucusu 2"/>
          <p:cNvSpPr>
            <a:spLocks noGrp="1"/>
          </p:cNvSpPr>
          <p:nvPr>
            <p:ph type="body" idx="1"/>
          </p:nvPr>
        </p:nvSpPr>
        <p:spPr>
          <a:noFill/>
          <a:ln/>
        </p:spPr>
        <p:txBody>
          <a:bodyPr/>
          <a:lstStyle/>
          <a:p>
            <a:endParaRPr lang="tr-TR" dirty="0"/>
          </a:p>
        </p:txBody>
      </p:sp>
      <p:sp>
        <p:nvSpPr>
          <p:cNvPr id="74756" name="Slayt Numarası Yer Tutucusu 3"/>
          <p:cNvSpPr>
            <a:spLocks noGrp="1"/>
          </p:cNvSpPr>
          <p:nvPr>
            <p:ph type="sldNum" sz="quarter" idx="5"/>
          </p:nvPr>
        </p:nvSpPr>
        <p:spPr>
          <a:noFill/>
        </p:spPr>
        <p:txBody>
          <a:bodyPr/>
          <a:lstStyle/>
          <a:p>
            <a:fld id="{C71F34B4-96F3-4138-AB98-8E1827A51CCA}" type="slidenum">
              <a:rPr lang="tr-TR" smtClean="0">
                <a:solidFill>
                  <a:srgbClr val="000000"/>
                </a:solidFill>
              </a:rPr>
              <a:pPr/>
              <a:t>8</a:t>
            </a:fld>
            <a:endParaRPr lang="tr-TR" dirty="0">
              <a:solidFill>
                <a:srgbClr val="000000"/>
              </a:solidFill>
            </a:endParaRPr>
          </a:p>
        </p:txBody>
      </p:sp>
    </p:spTree>
    <p:extLst>
      <p:ext uri="{BB962C8B-B14F-4D97-AF65-F5344CB8AC3E}">
        <p14:creationId xmlns:p14="http://schemas.microsoft.com/office/powerpoint/2010/main" val="319422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a:xfrm>
            <a:off x="2651125" y="509588"/>
            <a:ext cx="4529138" cy="2547937"/>
          </a:xfrm>
          <a:ln/>
        </p:spPr>
      </p:sp>
      <p:sp>
        <p:nvSpPr>
          <p:cNvPr id="74755" name="Not Yer Tutucusu 2"/>
          <p:cNvSpPr>
            <a:spLocks noGrp="1"/>
          </p:cNvSpPr>
          <p:nvPr>
            <p:ph type="body" idx="1"/>
          </p:nvPr>
        </p:nvSpPr>
        <p:spPr>
          <a:noFill/>
          <a:ln/>
        </p:spPr>
        <p:txBody>
          <a:bodyPr/>
          <a:lstStyle/>
          <a:p>
            <a:endParaRPr lang="tr-TR" dirty="0"/>
          </a:p>
        </p:txBody>
      </p:sp>
      <p:sp>
        <p:nvSpPr>
          <p:cNvPr id="74756" name="Slayt Numarası Yer Tutucusu 3"/>
          <p:cNvSpPr>
            <a:spLocks noGrp="1"/>
          </p:cNvSpPr>
          <p:nvPr>
            <p:ph type="sldNum" sz="quarter" idx="5"/>
          </p:nvPr>
        </p:nvSpPr>
        <p:spPr>
          <a:noFill/>
        </p:spPr>
        <p:txBody>
          <a:bodyPr/>
          <a:lstStyle/>
          <a:p>
            <a:fld id="{C71F34B4-96F3-4138-AB98-8E1827A51CCA}" type="slidenum">
              <a:rPr lang="tr-TR" smtClean="0">
                <a:solidFill>
                  <a:srgbClr val="000000"/>
                </a:solidFill>
              </a:rPr>
              <a:pPr/>
              <a:t>9</a:t>
            </a:fld>
            <a:endParaRPr lang="tr-TR" dirty="0">
              <a:solidFill>
                <a:srgbClr val="000000"/>
              </a:solidFill>
            </a:endParaRPr>
          </a:p>
        </p:txBody>
      </p:sp>
    </p:spTree>
    <p:extLst>
      <p:ext uri="{BB962C8B-B14F-4D97-AF65-F5344CB8AC3E}">
        <p14:creationId xmlns:p14="http://schemas.microsoft.com/office/powerpoint/2010/main" val="12732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a:xfrm>
            <a:off x="2651125" y="509588"/>
            <a:ext cx="4529138" cy="2547937"/>
          </a:xfrm>
          <a:ln/>
        </p:spPr>
      </p:sp>
      <p:sp>
        <p:nvSpPr>
          <p:cNvPr id="74755" name="Not Yer Tutucusu 2"/>
          <p:cNvSpPr>
            <a:spLocks noGrp="1"/>
          </p:cNvSpPr>
          <p:nvPr>
            <p:ph type="body" idx="1"/>
          </p:nvPr>
        </p:nvSpPr>
        <p:spPr>
          <a:noFill/>
          <a:ln/>
        </p:spPr>
        <p:txBody>
          <a:bodyPr/>
          <a:lstStyle/>
          <a:p>
            <a:endParaRPr lang="tr-TR" dirty="0"/>
          </a:p>
        </p:txBody>
      </p:sp>
      <p:sp>
        <p:nvSpPr>
          <p:cNvPr id="74756" name="Slayt Numarası Yer Tutucusu 3"/>
          <p:cNvSpPr>
            <a:spLocks noGrp="1"/>
          </p:cNvSpPr>
          <p:nvPr>
            <p:ph type="sldNum" sz="quarter" idx="5"/>
          </p:nvPr>
        </p:nvSpPr>
        <p:spPr>
          <a:noFill/>
        </p:spPr>
        <p:txBody>
          <a:bodyPr/>
          <a:lstStyle/>
          <a:p>
            <a:fld id="{C71F34B4-96F3-4138-AB98-8E1827A51CCA}" type="slidenum">
              <a:rPr lang="tr-TR" smtClean="0">
                <a:solidFill>
                  <a:srgbClr val="000000"/>
                </a:solidFill>
              </a:rPr>
              <a:pPr/>
              <a:t>10</a:t>
            </a:fld>
            <a:endParaRPr lang="tr-TR" dirty="0">
              <a:solidFill>
                <a:srgbClr val="000000"/>
              </a:solidFill>
            </a:endParaRPr>
          </a:p>
        </p:txBody>
      </p:sp>
    </p:spTree>
    <p:extLst>
      <p:ext uri="{BB962C8B-B14F-4D97-AF65-F5344CB8AC3E}">
        <p14:creationId xmlns:p14="http://schemas.microsoft.com/office/powerpoint/2010/main" val="49279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p:cNvSpPr>
            <a:spLocks noGrp="1" noRot="1" noChangeAspect="1" noTextEdit="1"/>
          </p:cNvSpPr>
          <p:nvPr>
            <p:ph type="sldImg"/>
          </p:nvPr>
        </p:nvSpPr>
        <p:spPr>
          <a:xfrm>
            <a:off x="2651125" y="509588"/>
            <a:ext cx="4529138" cy="2547937"/>
          </a:xfrm>
          <a:ln/>
        </p:spPr>
      </p:sp>
      <p:sp>
        <p:nvSpPr>
          <p:cNvPr id="74755" name="Not Yer Tutucusu 2"/>
          <p:cNvSpPr>
            <a:spLocks noGrp="1"/>
          </p:cNvSpPr>
          <p:nvPr>
            <p:ph type="body" idx="1"/>
          </p:nvPr>
        </p:nvSpPr>
        <p:spPr>
          <a:noFill/>
          <a:ln/>
        </p:spPr>
        <p:txBody>
          <a:bodyPr/>
          <a:lstStyle/>
          <a:p>
            <a:endParaRPr lang="tr-TR" dirty="0"/>
          </a:p>
        </p:txBody>
      </p:sp>
      <p:sp>
        <p:nvSpPr>
          <p:cNvPr id="74756" name="Slayt Numarası Yer Tutucusu 3"/>
          <p:cNvSpPr>
            <a:spLocks noGrp="1"/>
          </p:cNvSpPr>
          <p:nvPr>
            <p:ph type="sldNum" sz="quarter" idx="5"/>
          </p:nvPr>
        </p:nvSpPr>
        <p:spPr>
          <a:noFill/>
        </p:spPr>
        <p:txBody>
          <a:bodyPr/>
          <a:lstStyle/>
          <a:p>
            <a:fld id="{C71F34B4-96F3-4138-AB98-8E1827A51CCA}" type="slidenum">
              <a:rPr lang="tr-TR" smtClean="0">
                <a:solidFill>
                  <a:srgbClr val="000000"/>
                </a:solidFill>
              </a:rPr>
              <a:pPr/>
              <a:t>11</a:t>
            </a:fld>
            <a:endParaRPr lang="tr-TR" dirty="0">
              <a:solidFill>
                <a:srgbClr val="000000"/>
              </a:solidFill>
            </a:endParaRPr>
          </a:p>
        </p:txBody>
      </p:sp>
    </p:spTree>
    <p:extLst>
      <p:ext uri="{BB962C8B-B14F-4D97-AF65-F5344CB8AC3E}">
        <p14:creationId xmlns:p14="http://schemas.microsoft.com/office/powerpoint/2010/main" val="282191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bcc8f9ecc_0_442:notes"/>
          <p:cNvSpPr txBox="1">
            <a:spLocks noGrp="1"/>
          </p:cNvSpPr>
          <p:nvPr>
            <p:ph type="body" idx="1"/>
          </p:nvPr>
        </p:nvSpPr>
        <p:spPr>
          <a:xfrm>
            <a:off x="679769" y="4777195"/>
            <a:ext cx="5438100" cy="3908675"/>
          </a:xfrm>
          <a:prstGeom prst="rect">
            <a:avLst/>
          </a:prstGeom>
        </p:spPr>
        <p:txBody>
          <a:bodyPr spcFirstLastPara="1" wrap="square" lIns="91738" tIns="45856" rIns="91738" bIns="45856" anchor="t" anchorCtr="0">
            <a:noAutofit/>
          </a:bodyPr>
          <a:lstStyle/>
          <a:p>
            <a:pPr marL="0" indent="0"/>
            <a:endParaRPr lang="tr-TR" dirty="0"/>
          </a:p>
        </p:txBody>
      </p:sp>
      <p:sp>
        <p:nvSpPr>
          <p:cNvPr id="399" name="Google Shape;399;g8bcc8f9ecc_0_4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36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0C6FE72-BADD-43E2-9EBD-45E342C62920}" type="slidenum">
              <a:rPr lang="tr-TR"/>
              <a:pPr>
                <a:defRPr/>
              </a:pPr>
              <a:t>‹#›</a:t>
            </a:fld>
            <a:endParaRPr lang="tr-TR"/>
          </a:p>
        </p:txBody>
      </p:sp>
      <p:sp>
        <p:nvSpPr>
          <p:cNvPr id="7" name="Altbilgi Yer Tutucusu 1"/>
          <p:cNvSpPr>
            <a:spLocks noGrp="1"/>
          </p:cNvSpPr>
          <p:nvPr>
            <p:ph type="ftr" sz="quarter" idx="11"/>
          </p:nvPr>
        </p:nvSpPr>
        <p:spPr>
          <a:prstGeom prst="rect">
            <a:avLst/>
          </a:prstGeom>
        </p:spPr>
        <p:txBody>
          <a:bodyPr vert="horz" lIns="91440" tIns="45720" rIns="91440" bIns="45720" rtlCol="0" anchor="ctr"/>
          <a:lstStyle>
            <a:defPPr>
              <a:defRPr lang="tr-TR"/>
            </a:defPPr>
            <a:lvl1pPr marL="0" algn="ctr" defTabSz="1097280" rtl="0" eaLnBrk="1" fontAlgn="auto" latinLnBrk="0" hangingPunct="1">
              <a:spcBef>
                <a:spcPts val="0"/>
              </a:spcBef>
              <a:spcAft>
                <a:spcPts val="0"/>
              </a:spcAft>
              <a:defRPr sz="1680" b="1"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defRPr/>
            </a:pPr>
            <a:endParaRPr lang="tr-TR" dirty="0">
              <a:solidFill>
                <a:prstClr val="black">
                  <a:tint val="75000"/>
                </a:prstClr>
              </a:solidFill>
            </a:endParaRPr>
          </a:p>
        </p:txBody>
      </p:sp>
    </p:spTree>
    <p:extLst>
      <p:ext uri="{BB962C8B-B14F-4D97-AF65-F5344CB8AC3E}">
        <p14:creationId xmlns:p14="http://schemas.microsoft.com/office/powerpoint/2010/main" val="13900502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257E94F-6B2F-4738-B85F-828C9E483F7B}" type="datetime1">
              <a:rPr lang="en-US" smtClean="0"/>
              <a:pPr>
                <a:defRPr/>
              </a:pPr>
              <a:t>7/24/2024</a:t>
            </a:fld>
            <a:endParaRPr lang="en-CA"/>
          </a:p>
        </p:txBody>
      </p:sp>
      <p:sp>
        <p:nvSpPr>
          <p:cNvPr id="3" name="2 Altbilgi Yer Tutucusu"/>
          <p:cNvSpPr>
            <a:spLocks noGrp="1"/>
          </p:cNvSpPr>
          <p:nvPr>
            <p:ph type="ftr" sz="quarter" idx="11"/>
          </p:nvPr>
        </p:nvSpPr>
        <p:spPr/>
        <p:txBody>
          <a:bodyPr/>
          <a:lstStyle/>
          <a:p>
            <a:pPr>
              <a:defRPr/>
            </a:pPr>
            <a:endParaRPr lang="en-CA"/>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2221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p:cSld name="1_Başlık ve İçeri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11675166" y="6464439"/>
            <a:ext cx="390904" cy="22790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1" i="0" u="none" strike="noStrike" cap="none">
                <a:solidFill>
                  <a:srgbClr val="7F7F7F"/>
                </a:solidFill>
                <a:latin typeface="Roboto"/>
                <a:ea typeface="Roboto"/>
                <a:cs typeface="Roboto"/>
                <a:sym typeface="Roboto"/>
              </a:defRPr>
            </a:lvl1pPr>
            <a:lvl2pPr marL="0" lvl="1" indent="0" algn="r">
              <a:spcBef>
                <a:spcPts val="0"/>
              </a:spcBef>
              <a:buNone/>
              <a:defRPr sz="1100" b="1" i="0" u="none" strike="noStrike" cap="none">
                <a:solidFill>
                  <a:srgbClr val="7F7F7F"/>
                </a:solidFill>
                <a:latin typeface="Roboto"/>
                <a:ea typeface="Roboto"/>
                <a:cs typeface="Roboto"/>
                <a:sym typeface="Roboto"/>
              </a:defRPr>
            </a:lvl2pPr>
            <a:lvl3pPr marL="0" lvl="2" indent="0" algn="r">
              <a:spcBef>
                <a:spcPts val="0"/>
              </a:spcBef>
              <a:buNone/>
              <a:defRPr sz="1100" b="1" i="0" u="none" strike="noStrike" cap="none">
                <a:solidFill>
                  <a:srgbClr val="7F7F7F"/>
                </a:solidFill>
                <a:latin typeface="Roboto"/>
                <a:ea typeface="Roboto"/>
                <a:cs typeface="Roboto"/>
                <a:sym typeface="Roboto"/>
              </a:defRPr>
            </a:lvl3pPr>
            <a:lvl4pPr marL="0" lvl="3" indent="0" algn="r">
              <a:spcBef>
                <a:spcPts val="0"/>
              </a:spcBef>
              <a:buNone/>
              <a:defRPr sz="1100" b="1" i="0" u="none" strike="noStrike" cap="none">
                <a:solidFill>
                  <a:srgbClr val="7F7F7F"/>
                </a:solidFill>
                <a:latin typeface="Roboto"/>
                <a:ea typeface="Roboto"/>
                <a:cs typeface="Roboto"/>
                <a:sym typeface="Roboto"/>
              </a:defRPr>
            </a:lvl4pPr>
            <a:lvl5pPr marL="0" lvl="4" indent="0" algn="r">
              <a:spcBef>
                <a:spcPts val="0"/>
              </a:spcBef>
              <a:buNone/>
              <a:defRPr sz="1100" b="1" i="0" u="none" strike="noStrike" cap="none">
                <a:solidFill>
                  <a:srgbClr val="7F7F7F"/>
                </a:solidFill>
                <a:latin typeface="Roboto"/>
                <a:ea typeface="Roboto"/>
                <a:cs typeface="Roboto"/>
                <a:sym typeface="Roboto"/>
              </a:defRPr>
            </a:lvl5pPr>
            <a:lvl6pPr marL="0" lvl="5" indent="0" algn="r">
              <a:spcBef>
                <a:spcPts val="0"/>
              </a:spcBef>
              <a:buNone/>
              <a:defRPr sz="1100" b="1" i="0" u="none" strike="noStrike" cap="none">
                <a:solidFill>
                  <a:srgbClr val="7F7F7F"/>
                </a:solidFill>
                <a:latin typeface="Roboto"/>
                <a:ea typeface="Roboto"/>
                <a:cs typeface="Roboto"/>
                <a:sym typeface="Roboto"/>
              </a:defRPr>
            </a:lvl6pPr>
            <a:lvl7pPr marL="0" lvl="6" indent="0" algn="r">
              <a:spcBef>
                <a:spcPts val="0"/>
              </a:spcBef>
              <a:buNone/>
              <a:defRPr sz="1100" b="1" i="0" u="none" strike="noStrike" cap="none">
                <a:solidFill>
                  <a:srgbClr val="7F7F7F"/>
                </a:solidFill>
                <a:latin typeface="Roboto"/>
                <a:ea typeface="Roboto"/>
                <a:cs typeface="Roboto"/>
                <a:sym typeface="Roboto"/>
              </a:defRPr>
            </a:lvl7pPr>
            <a:lvl8pPr marL="0" lvl="7" indent="0" algn="r">
              <a:spcBef>
                <a:spcPts val="0"/>
              </a:spcBef>
              <a:buNone/>
              <a:defRPr sz="1100" b="1" i="0" u="none" strike="noStrike" cap="none">
                <a:solidFill>
                  <a:srgbClr val="7F7F7F"/>
                </a:solidFill>
                <a:latin typeface="Roboto"/>
                <a:ea typeface="Roboto"/>
                <a:cs typeface="Roboto"/>
                <a:sym typeface="Roboto"/>
              </a:defRPr>
            </a:lvl8pPr>
            <a:lvl9pPr marL="0" lvl="8" indent="0" algn="r">
              <a:spcBef>
                <a:spcPts val="0"/>
              </a:spcBef>
              <a:buNone/>
              <a:defRPr sz="1100" b="1" i="0" u="none" strike="noStrike" cap="none">
                <a:solidFill>
                  <a:srgbClr val="7F7F7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
        <p:nvSpPr>
          <p:cNvPr id="23" name="Google Shape;23;p3"/>
          <p:cNvSpPr txBox="1">
            <a:spLocks noGrp="1"/>
          </p:cNvSpPr>
          <p:nvPr>
            <p:ph type="title"/>
          </p:nvPr>
        </p:nvSpPr>
        <p:spPr>
          <a:xfrm>
            <a:off x="2017992" y="143145"/>
            <a:ext cx="10515600" cy="7303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0000"/>
              </a:buClr>
              <a:buSzPts val="2800"/>
              <a:buFont typeface="Roboto"/>
              <a:buNone/>
              <a:defRPr sz="2800" b="0">
                <a:solidFill>
                  <a:srgbClr val="C000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3702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şlık Slaydı" type="title">
  <p:cSld name="Başlık Slaydı">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6904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Slaydı" type="title">
  <p:cSld name="Başlık Slaydı">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
        <p:nvSpPr>
          <p:cNvPr id="20" name="Google Shape;20;p2"/>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200" b="0" i="0" u="none" strike="noStrike" kern="0" cap="none" spc="0" normalizeH="0" baseline="0" noProof="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304359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11675166" y="6464439"/>
            <a:ext cx="390904" cy="22790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1" i="0" u="none" strike="noStrike" cap="none">
                <a:solidFill>
                  <a:srgbClr val="7F7F7F"/>
                </a:solidFill>
                <a:latin typeface="Roboto"/>
                <a:ea typeface="Roboto"/>
                <a:cs typeface="Roboto"/>
                <a:sym typeface="Roboto"/>
              </a:defRPr>
            </a:lvl1pPr>
            <a:lvl2pPr marL="0" lvl="1" indent="0" algn="r">
              <a:spcBef>
                <a:spcPts val="0"/>
              </a:spcBef>
              <a:buNone/>
              <a:defRPr sz="1100" b="1" i="0" u="none" strike="noStrike" cap="none">
                <a:solidFill>
                  <a:srgbClr val="7F7F7F"/>
                </a:solidFill>
                <a:latin typeface="Roboto"/>
                <a:ea typeface="Roboto"/>
                <a:cs typeface="Roboto"/>
                <a:sym typeface="Roboto"/>
              </a:defRPr>
            </a:lvl2pPr>
            <a:lvl3pPr marL="0" lvl="2" indent="0" algn="r">
              <a:spcBef>
                <a:spcPts val="0"/>
              </a:spcBef>
              <a:buNone/>
              <a:defRPr sz="1100" b="1" i="0" u="none" strike="noStrike" cap="none">
                <a:solidFill>
                  <a:srgbClr val="7F7F7F"/>
                </a:solidFill>
                <a:latin typeface="Roboto"/>
                <a:ea typeface="Roboto"/>
                <a:cs typeface="Roboto"/>
                <a:sym typeface="Roboto"/>
              </a:defRPr>
            </a:lvl3pPr>
            <a:lvl4pPr marL="0" lvl="3" indent="0" algn="r">
              <a:spcBef>
                <a:spcPts val="0"/>
              </a:spcBef>
              <a:buNone/>
              <a:defRPr sz="1100" b="1" i="0" u="none" strike="noStrike" cap="none">
                <a:solidFill>
                  <a:srgbClr val="7F7F7F"/>
                </a:solidFill>
                <a:latin typeface="Roboto"/>
                <a:ea typeface="Roboto"/>
                <a:cs typeface="Roboto"/>
                <a:sym typeface="Roboto"/>
              </a:defRPr>
            </a:lvl4pPr>
            <a:lvl5pPr marL="0" lvl="4" indent="0" algn="r">
              <a:spcBef>
                <a:spcPts val="0"/>
              </a:spcBef>
              <a:buNone/>
              <a:defRPr sz="1100" b="1" i="0" u="none" strike="noStrike" cap="none">
                <a:solidFill>
                  <a:srgbClr val="7F7F7F"/>
                </a:solidFill>
                <a:latin typeface="Roboto"/>
                <a:ea typeface="Roboto"/>
                <a:cs typeface="Roboto"/>
                <a:sym typeface="Roboto"/>
              </a:defRPr>
            </a:lvl5pPr>
            <a:lvl6pPr marL="0" lvl="5" indent="0" algn="r">
              <a:spcBef>
                <a:spcPts val="0"/>
              </a:spcBef>
              <a:buNone/>
              <a:defRPr sz="1100" b="1" i="0" u="none" strike="noStrike" cap="none">
                <a:solidFill>
                  <a:srgbClr val="7F7F7F"/>
                </a:solidFill>
                <a:latin typeface="Roboto"/>
                <a:ea typeface="Roboto"/>
                <a:cs typeface="Roboto"/>
                <a:sym typeface="Roboto"/>
              </a:defRPr>
            </a:lvl6pPr>
            <a:lvl7pPr marL="0" lvl="6" indent="0" algn="r">
              <a:spcBef>
                <a:spcPts val="0"/>
              </a:spcBef>
              <a:buNone/>
              <a:defRPr sz="1100" b="1" i="0" u="none" strike="noStrike" cap="none">
                <a:solidFill>
                  <a:srgbClr val="7F7F7F"/>
                </a:solidFill>
                <a:latin typeface="Roboto"/>
                <a:ea typeface="Roboto"/>
                <a:cs typeface="Roboto"/>
                <a:sym typeface="Roboto"/>
              </a:defRPr>
            </a:lvl7pPr>
            <a:lvl8pPr marL="0" lvl="7" indent="0" algn="r">
              <a:spcBef>
                <a:spcPts val="0"/>
              </a:spcBef>
              <a:buNone/>
              <a:defRPr sz="1100" b="1" i="0" u="none" strike="noStrike" cap="none">
                <a:solidFill>
                  <a:srgbClr val="7F7F7F"/>
                </a:solidFill>
                <a:latin typeface="Roboto"/>
                <a:ea typeface="Roboto"/>
                <a:cs typeface="Roboto"/>
                <a:sym typeface="Roboto"/>
              </a:defRPr>
            </a:lvl8pPr>
            <a:lvl9pPr marL="0" lvl="8" indent="0" algn="r">
              <a:spcBef>
                <a:spcPts val="0"/>
              </a:spcBef>
              <a:buNone/>
              <a:defRPr sz="1100" b="1" i="0" u="none" strike="noStrike" cap="none">
                <a:solidFill>
                  <a:srgbClr val="7F7F7F"/>
                </a:solidFill>
                <a:latin typeface="Roboto"/>
                <a:ea typeface="Roboto"/>
                <a:cs typeface="Roboto"/>
                <a:sym typeface="Roboto"/>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100" b="1" i="0" u="none" strike="noStrike" kern="0" cap="none" spc="0" normalizeH="0" baseline="0" noProof="0">
                <a:ln>
                  <a:noFill/>
                </a:ln>
                <a:solidFill>
                  <a:srgbClr val="7F7F7F"/>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100" b="1" i="0" u="none" strike="noStrike" kern="0" cap="none" spc="0" normalizeH="0" baseline="0" noProof="0">
              <a:ln>
                <a:noFill/>
              </a:ln>
              <a:solidFill>
                <a:srgbClr val="7F7F7F"/>
              </a:solidFill>
              <a:effectLst/>
              <a:uLnTx/>
              <a:uFillTx/>
              <a:latin typeface="Roboto"/>
              <a:ea typeface="Roboto"/>
              <a:sym typeface="Roboto"/>
            </a:endParaRPr>
          </a:p>
        </p:txBody>
      </p:sp>
      <p:sp>
        <p:nvSpPr>
          <p:cNvPr id="23" name="Google Shape;23;p3"/>
          <p:cNvSpPr txBox="1">
            <a:spLocks noGrp="1"/>
          </p:cNvSpPr>
          <p:nvPr>
            <p:ph type="title"/>
          </p:nvPr>
        </p:nvSpPr>
        <p:spPr>
          <a:xfrm>
            <a:off x="2017992" y="143145"/>
            <a:ext cx="10515600" cy="7303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0000"/>
              </a:buClr>
              <a:buSzPts val="2800"/>
              <a:buFont typeface="Roboto"/>
              <a:buNone/>
              <a:defRPr sz="2800" b="0">
                <a:solidFill>
                  <a:srgbClr val="C000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52878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200" b="0" i="0" u="none" strike="noStrike" kern="0" cap="none" spc="0" normalizeH="0" baseline="0" noProof="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3298846682"/>
      </p:ext>
    </p:extLst>
  </p:cSld>
  <p:clrMap bg1="lt1" tx1="dk1" bg2="dk2" tx2="lt2" accent1="accent1" accent2="accent2" accent3="accent3" accent4="accent4" accent5="accent5" accent6="accent6" hlink="hlink" folHlink="folHlink"/>
  <p:sldLayoutIdLst>
    <p:sldLayoutId id="2147483666" r:id="rId1"/>
    <p:sldLayoutId id="2147483682" r:id="rId2"/>
    <p:sldLayoutId id="214748368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6D3CF"/>
            </a:gs>
            <a:gs pos="100000">
              <a:srgbClr val="B5C7C1"/>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724113688"/>
      </p:ext>
    </p:extLst>
  </p:cSld>
  <p:clrMap bg1="lt1" tx1="dk1" bg2="dk2" tx2="lt2" accent1="accent1" accent2="accent2" accent3="accent3" accent4="accent4" accent5="accent5" accent6="accent6" hlink="hlink" folHlink="folHlink"/>
  <p:sldLayoutIdLst>
    <p:sldLayoutId id="214748367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6D3CF"/>
            </a:gs>
            <a:gs pos="100000">
              <a:srgbClr val="B5C7C1"/>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200" b="0" i="0" u="none" strike="noStrike" kern="0" cap="none" spc="0" normalizeH="0" baseline="0" noProof="0">
                <a:ln>
                  <a:noFill/>
                </a:ln>
                <a:solidFill>
                  <a:srgbClr val="888888"/>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Roboto"/>
              <a:ea typeface="Roboto"/>
              <a:sym typeface="Roboto"/>
            </a:endParaRPr>
          </a:p>
        </p:txBody>
      </p:sp>
    </p:spTree>
    <p:extLst>
      <p:ext uri="{BB962C8B-B14F-4D97-AF65-F5344CB8AC3E}">
        <p14:creationId xmlns:p14="http://schemas.microsoft.com/office/powerpoint/2010/main" val="3116659672"/>
      </p:ext>
    </p:extLst>
  </p:cSld>
  <p:clrMap bg1="lt1" tx1="dk1" bg2="dk2" tx2="lt2" accent1="accent1" accent2="accent2" accent3="accent3" accent4="accent4" accent5="accent5" accent6="accent6" hlink="hlink" folHlink="folHlink"/>
  <p:sldLayoutIdLst>
    <p:sldLayoutId id="2147483679" r:id="rId1"/>
    <p:sldLayoutId id="214748368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
        <p:cNvGrpSpPr/>
        <p:nvPr/>
      </p:nvGrpSpPr>
      <p:grpSpPr>
        <a:xfrm>
          <a:off x="0" y="0"/>
          <a:ext cx="0" cy="0"/>
          <a:chOff x="0" y="0"/>
          <a:chExt cx="0" cy="0"/>
        </a:xfrm>
      </p:grpSpPr>
      <p:sp>
        <p:nvSpPr>
          <p:cNvPr id="28" name="Google Shape;28;p4"/>
          <p:cNvSpPr txBox="1"/>
          <p:nvPr/>
        </p:nvSpPr>
        <p:spPr>
          <a:xfrm>
            <a:off x="2439730" y="4996544"/>
            <a:ext cx="7312540" cy="95772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5400" b="1" i="0" u="none" strike="noStrike" kern="0" cap="none" spc="0" normalizeH="0" baseline="0" noProof="0" dirty="0">
                <a:ln>
                  <a:noFill/>
                </a:ln>
                <a:solidFill>
                  <a:srgbClr val="FFFFFF"/>
                </a:solidFill>
                <a:effectLst/>
                <a:uLnTx/>
                <a:uFillTx/>
                <a:latin typeface="Roboto"/>
                <a:ea typeface="Roboto"/>
                <a:cs typeface="Roboto"/>
                <a:sym typeface="Roboto"/>
              </a:rPr>
              <a:t>KOSGEB</a:t>
            </a:r>
            <a:endParaRPr kumimoji="0" lang="tr-TR" sz="2800" b="1" i="0" u="none" strike="noStrike" kern="0" cap="none" spc="0" normalizeH="0" baseline="0" noProof="0" dirty="0">
              <a:ln>
                <a:noFill/>
              </a:ln>
              <a:solidFill>
                <a:srgbClr val="FFFFFF"/>
              </a:solidFill>
              <a:effectLst/>
              <a:uLnTx/>
              <a:uFillTx/>
              <a:latin typeface="Roboto"/>
              <a:ea typeface="Roboto"/>
              <a:cs typeface="Roboto"/>
              <a:sym typeface="Roboto"/>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dirty="0">
              <a:ln>
                <a:noFill/>
              </a:ln>
              <a:solidFill>
                <a:srgbClr val="FFFFFF"/>
              </a:solidFill>
              <a:effectLst/>
              <a:uLnTx/>
              <a:uFillTx/>
              <a:latin typeface="Roboto"/>
              <a:ea typeface="Roboto"/>
              <a:cs typeface="Roboto"/>
              <a:sym typeface="Roboto"/>
            </a:endParaRPr>
          </a:p>
        </p:txBody>
      </p:sp>
      <p:grpSp>
        <p:nvGrpSpPr>
          <p:cNvPr id="31" name="Google Shape;31;p4"/>
          <p:cNvGrpSpPr/>
          <p:nvPr/>
        </p:nvGrpSpPr>
        <p:grpSpPr>
          <a:xfrm>
            <a:off x="4158411" y="5849106"/>
            <a:ext cx="3875178" cy="400110"/>
            <a:chOff x="4159818" y="4448510"/>
            <a:chExt cx="3875178" cy="400110"/>
          </a:xfrm>
        </p:grpSpPr>
        <p:cxnSp>
          <p:nvCxnSpPr>
            <p:cNvPr id="32" name="Google Shape;32;p4"/>
            <p:cNvCxnSpPr/>
            <p:nvPr/>
          </p:nvCxnSpPr>
          <p:spPr>
            <a:xfrm>
              <a:off x="7238436" y="4658460"/>
              <a:ext cx="796560" cy="0"/>
            </a:xfrm>
            <a:prstGeom prst="straightConnector1">
              <a:avLst/>
            </a:prstGeom>
            <a:noFill/>
            <a:ln w="9525" cap="flat" cmpd="sng">
              <a:solidFill>
                <a:schemeClr val="lt1"/>
              </a:solidFill>
              <a:prstDash val="solid"/>
              <a:miter lim="800000"/>
              <a:headEnd type="none" w="sm" len="sm"/>
              <a:tailEnd type="none" w="sm" len="sm"/>
            </a:ln>
          </p:spPr>
        </p:cxnSp>
        <p:cxnSp>
          <p:nvCxnSpPr>
            <p:cNvPr id="33" name="Google Shape;33;p4"/>
            <p:cNvCxnSpPr/>
            <p:nvPr/>
          </p:nvCxnSpPr>
          <p:spPr>
            <a:xfrm>
              <a:off x="4159818" y="4658460"/>
              <a:ext cx="796560" cy="0"/>
            </a:xfrm>
            <a:prstGeom prst="straightConnector1">
              <a:avLst/>
            </a:prstGeom>
            <a:noFill/>
            <a:ln w="9525" cap="flat" cmpd="sng">
              <a:solidFill>
                <a:schemeClr val="lt1"/>
              </a:solidFill>
              <a:prstDash val="solid"/>
              <a:miter lim="800000"/>
              <a:headEnd type="none" w="sm" len="sm"/>
              <a:tailEnd type="none" w="sm" len="sm"/>
            </a:ln>
          </p:spPr>
        </p:cxnSp>
        <p:sp>
          <p:nvSpPr>
            <p:cNvPr id="34" name="Google Shape;34;p4"/>
            <p:cNvSpPr txBox="1"/>
            <p:nvPr/>
          </p:nvSpPr>
          <p:spPr>
            <a:xfrm>
              <a:off x="4949328" y="4448510"/>
              <a:ext cx="2277971" cy="40011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600" b="1" i="0" u="none" strike="noStrike" kern="0" cap="none" spc="0" normalizeH="0" baseline="0" noProof="0" dirty="0" smtClean="0">
                  <a:ln>
                    <a:noFill/>
                  </a:ln>
                  <a:solidFill>
                    <a:srgbClr val="FFFFFF"/>
                  </a:solidFill>
                  <a:effectLst/>
                  <a:uLnTx/>
                  <a:uFillTx/>
                  <a:latin typeface="Roboto"/>
                  <a:ea typeface="Roboto"/>
                  <a:cs typeface="Roboto"/>
                  <a:sym typeface="Roboto"/>
                </a:rPr>
                <a:t>2024</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5" name="Google Shape;35;p4"/>
          <p:cNvSpPr txBox="1"/>
          <p:nvPr/>
        </p:nvSpPr>
        <p:spPr>
          <a:xfrm>
            <a:off x="5272563" y="6560614"/>
            <a:ext cx="1646875" cy="24622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00" b="1" i="0" u="none" strike="noStrike" kern="0" cap="none" spc="0" normalizeH="0" baseline="0" noProof="0" dirty="0">
                <a:ln>
                  <a:noFill/>
                </a:ln>
                <a:solidFill>
                  <a:srgbClr val="FFFFFF"/>
                </a:solidFill>
                <a:effectLst/>
                <a:uLnTx/>
                <a:uFillTx/>
                <a:latin typeface="Roboto"/>
                <a:ea typeface="Roboto"/>
                <a:cs typeface="Roboto"/>
                <a:sym typeface="Roboto"/>
              </a:rPr>
              <a:t>www.kosgeb.gov.tr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Image" descr="Image">
            <a:extLst>
              <a:ext uri="{FF2B5EF4-FFF2-40B4-BE49-F238E27FC236}">
                <a16:creationId xmlns:a16="http://schemas.microsoft.com/office/drawing/2014/main" id="{AE5C71BE-877A-BCF4-543D-54E90991FF5D}"/>
              </a:ext>
            </a:extLst>
          </p:cNvPr>
          <p:cNvPicPr>
            <a:picLocks noChangeAspect="1"/>
          </p:cNvPicPr>
          <p:nvPr/>
        </p:nvPicPr>
        <p:blipFill>
          <a:blip r:embed="rId4"/>
          <a:stretch>
            <a:fillRect/>
          </a:stretch>
        </p:blipFill>
        <p:spPr>
          <a:xfrm>
            <a:off x="3646859" y="453288"/>
            <a:ext cx="4898283" cy="1273553"/>
          </a:xfrm>
          <a:prstGeom prst="rect">
            <a:avLst/>
          </a:prstGeom>
          <a:ln w="12700">
            <a:miter lim="400000"/>
          </a:ln>
        </p:spPr>
      </p:pic>
      <p:pic>
        <p:nvPicPr>
          <p:cNvPr id="6" name="Resim 5">
            <a:extLst>
              <a:ext uri="{FF2B5EF4-FFF2-40B4-BE49-F238E27FC236}">
                <a16:creationId xmlns:a16="http://schemas.microsoft.com/office/drawing/2014/main" id="{DDA8F70B-DD95-B6A1-C0F2-4D3B4285B5A0}"/>
              </a:ext>
            </a:extLst>
          </p:cNvPr>
          <p:cNvPicPr>
            <a:picLocks noChangeAspect="1"/>
          </p:cNvPicPr>
          <p:nvPr/>
        </p:nvPicPr>
        <p:blipFill>
          <a:blip r:embed="rId5"/>
          <a:stretch>
            <a:fillRect/>
          </a:stretch>
        </p:blipFill>
        <p:spPr>
          <a:xfrm>
            <a:off x="8777354" y="635000"/>
            <a:ext cx="1278097" cy="914408"/>
          </a:xfrm>
          <a:prstGeom prst="rect">
            <a:avLst/>
          </a:prstGeom>
        </p:spPr>
      </p:pic>
      <p:sp>
        <p:nvSpPr>
          <p:cNvPr id="3" name="Dikdörtgen 2"/>
          <p:cNvSpPr/>
          <p:nvPr/>
        </p:nvSpPr>
        <p:spPr>
          <a:xfrm>
            <a:off x="2638964" y="2701534"/>
            <a:ext cx="6914072" cy="1754326"/>
          </a:xfrm>
          <a:prstGeom prst="rect">
            <a:avLst/>
          </a:prstGeom>
        </p:spPr>
        <p:txBody>
          <a:bodyPr wrap="none">
            <a:spAutoFit/>
          </a:bodyPr>
          <a:lstStyle/>
          <a:p>
            <a:pPr algn="ctr">
              <a:defRPr/>
            </a:pPr>
            <a:r>
              <a:rPr lang="tr-TR" sz="5400" b="1" dirty="0" smtClean="0">
                <a:solidFill>
                  <a:srgbClr val="FFFFFF"/>
                </a:solidFill>
                <a:latin typeface="Roboto"/>
                <a:ea typeface="Roboto"/>
                <a:cs typeface="Roboto"/>
                <a:sym typeface="Roboto"/>
              </a:rPr>
              <a:t>GİRİŞİMCİLİK </a:t>
            </a:r>
          </a:p>
          <a:p>
            <a:pPr algn="ctr">
              <a:defRPr/>
            </a:pPr>
            <a:r>
              <a:rPr lang="tr-TR" sz="5400" b="1" dirty="0" smtClean="0">
                <a:solidFill>
                  <a:srgbClr val="FFFFFF"/>
                </a:solidFill>
                <a:latin typeface="Roboto"/>
                <a:ea typeface="Roboto"/>
                <a:cs typeface="Roboto"/>
                <a:sym typeface="Roboto"/>
              </a:rPr>
              <a:t>DAİRESİ BAŞKANLIĞI</a:t>
            </a:r>
            <a:endParaRPr lang="tr-TR" sz="5400" b="1" dirty="0">
              <a:solidFill>
                <a:srgbClr val="FFFFFF"/>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defRPr/>
            </a:pPr>
            <a:fld id="{80C6FE72-BADD-43E2-9EBD-45E342C62920}" type="slidenum">
              <a:rPr lang="tr-TR" smtClean="0"/>
              <a:pPr>
                <a:defRPr/>
              </a:pPr>
              <a:t>10</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981804870"/>
              </p:ext>
            </p:extLst>
          </p:nvPr>
        </p:nvGraphicFramePr>
        <p:xfrm>
          <a:off x="837298" y="1294000"/>
          <a:ext cx="10782047" cy="4601743"/>
        </p:xfrm>
        <a:graphic>
          <a:graphicData uri="http://schemas.openxmlformats.org/drawingml/2006/table">
            <a:tbl>
              <a:tblPr/>
              <a:tblGrid>
                <a:gridCol w="2015376">
                  <a:extLst>
                    <a:ext uri="{9D8B030D-6E8A-4147-A177-3AD203B41FA5}">
                      <a16:colId xmlns:a16="http://schemas.microsoft.com/office/drawing/2014/main" val="1506580809"/>
                    </a:ext>
                  </a:extLst>
                </a:gridCol>
                <a:gridCol w="5627841">
                  <a:extLst>
                    <a:ext uri="{9D8B030D-6E8A-4147-A177-3AD203B41FA5}">
                      <a16:colId xmlns:a16="http://schemas.microsoft.com/office/drawing/2014/main" val="1887002253"/>
                    </a:ext>
                  </a:extLst>
                </a:gridCol>
                <a:gridCol w="1891921">
                  <a:extLst>
                    <a:ext uri="{9D8B030D-6E8A-4147-A177-3AD203B41FA5}">
                      <a16:colId xmlns:a16="http://schemas.microsoft.com/office/drawing/2014/main" val="4158807157"/>
                    </a:ext>
                  </a:extLst>
                </a:gridCol>
                <a:gridCol w="1246909">
                  <a:extLst>
                    <a:ext uri="{9D8B030D-6E8A-4147-A177-3AD203B41FA5}">
                      <a16:colId xmlns:a16="http://schemas.microsoft.com/office/drawing/2014/main" val="1852623824"/>
                    </a:ext>
                  </a:extLst>
                </a:gridCol>
              </a:tblGrid>
              <a:tr h="496279">
                <a:tc gridSpan="4">
                  <a:txBody>
                    <a:bodyPr/>
                    <a:lstStyle/>
                    <a:p>
                      <a:pPr algn="ctr"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İŞ KURMA DESTEĞİ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7730293"/>
                  </a:ext>
                </a:extLst>
              </a:tr>
              <a:tr h="496279">
                <a:tc>
                  <a:txBody>
                    <a:bodyPr/>
                    <a:lstStyle/>
                    <a:p>
                      <a:pPr algn="l"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DESTEK UNSURU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DESTEK </a:t>
                      </a: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TUTARI</a:t>
                      </a:r>
                      <a:endPar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DESTEK </a:t>
                      </a:r>
                      <a:endPar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endParaRPr>
                    </a:p>
                    <a:p>
                      <a:pPr algn="ctr" fontAlgn="ct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ORANI</a:t>
                      </a:r>
                      <a:endPar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DESTEK</a:t>
                      </a: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
                      </a:r>
                      <a:b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b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SÜRESİ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824670638"/>
                  </a:ext>
                </a:extLst>
              </a:tr>
              <a:tr h="496279">
                <a:tc rowSpan="2">
                  <a:txBody>
                    <a:bodyPr/>
                    <a:lstStyle/>
                    <a:p>
                      <a:pPr algn="just">
                        <a:lnSpc>
                          <a:spcPct val="107000"/>
                        </a:lnSpc>
                        <a:spcAft>
                          <a:spcPts val="800"/>
                        </a:spcAft>
                      </a:pPr>
                      <a:r>
                        <a:rPr lang="tr-TR" sz="1800" b="1"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Kuruluş Desteği </a:t>
                      </a:r>
                      <a:r>
                        <a:rPr lang="tr-TR" sz="1800" b="1" baseline="30000" dirty="0" smtClean="0">
                          <a:effectLst/>
                          <a:latin typeface="Bahnschrift SemiCondensed" panose="020B0502040204020203" pitchFamily="34" charset="0"/>
                          <a:ea typeface="Roboto" panose="020B0604020202020204" charset="0"/>
                          <a:cs typeface="Roboto" panose="020B0604020202020204" charset="0"/>
                        </a:rPr>
                        <a:t>(*)</a:t>
                      </a:r>
                      <a:endParaRPr lang="tr-TR" sz="1200" b="1" dirty="0">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Gerçek kişi işletme 10.000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100%</a:t>
                      </a:r>
                      <a:b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br>
                      <a:r>
                        <a:rPr lang="tr-TR" sz="1800" b="0" i="0"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Geri Ödemesiz</a:t>
                      </a:r>
                      <a:endPar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36 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253466"/>
                  </a:ext>
                </a:extLst>
              </a:tr>
              <a:tr h="496279">
                <a:tc vMerge="1">
                  <a:txBody>
                    <a:bodyPr/>
                    <a:lstStyle/>
                    <a:p>
                      <a:endParaRPr lang="tr-TR"/>
                    </a:p>
                  </a:txBody>
                  <a:tcPr/>
                </a:tc>
                <a:tc>
                  <a:txBody>
                    <a:bodyPr/>
                    <a:lstStyle/>
                    <a:p>
                      <a:pPr algn="l" fontAlgn="ct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Sermaye şirketi işletme 20.000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185164147"/>
                  </a:ext>
                </a:extLst>
              </a:tr>
              <a:tr h="1547014">
                <a:tc>
                  <a:txBody>
                    <a:bodyPr/>
                    <a:lstStyle/>
                    <a:p>
                      <a:pPr algn="l" fontAlgn="ctr"/>
                      <a:r>
                        <a:rPr lang="tr-TR" sz="1800" b="1"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Personel Giderleri Desteği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İşletmenin vergi mükellefiyetinin devam etmesi şartıyla iş kurma desteği başlangıç tarihinden itibaren 1 inci yıl birinci dönem, 2 </a:t>
                      </a:r>
                      <a:r>
                        <a:rPr lang="tr-TR" sz="1800" b="0" i="0" u="none" strike="noStrike" dirty="0" err="1">
                          <a:solidFill>
                            <a:srgbClr val="000000"/>
                          </a:solidFill>
                          <a:effectLst/>
                          <a:latin typeface="Bahnschrift SemiCondensed" panose="020B0502040204020203" pitchFamily="34" charset="0"/>
                          <a:ea typeface="Roboto" panose="020B0604020202020204" charset="0"/>
                          <a:cs typeface="Roboto" panose="020B0604020202020204" charset="0"/>
                        </a:rPr>
                        <a:t>nci</a:t>
                      </a: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 yıl ikinci dönem ve 3 üncü yıl üçüncü dönem olmak üzere; işletmede çalışan personelin tahakkuk eden prim gün sayılarının toplamı 360 ve üzeri olduğu her bir dönem için 1 aylık brüt asgari ücretin işverene toplam maliyet tutarı kadar destek sağlanır.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539523010"/>
                  </a:ext>
                </a:extLst>
              </a:tr>
              <a:tr h="624976">
                <a:tc gridSpan="4">
                  <a:txBody>
                    <a:bodyPr/>
                    <a:lstStyle/>
                    <a:p>
                      <a:pPr algn="just">
                        <a:lnSpc>
                          <a:spcPct val="107000"/>
                        </a:lnSpc>
                        <a:spcAft>
                          <a:spcPts val="800"/>
                        </a:spcAft>
                      </a:pPr>
                      <a:r>
                        <a:rPr lang="tr-TR" sz="1400" b="1" i="1" baseline="30000" dirty="0" smtClean="0">
                          <a:effectLst/>
                          <a:latin typeface="Bahnschrift SemiCondensed" panose="020B0502040204020203" pitchFamily="34" charset="0"/>
                          <a:ea typeface="Roboto" panose="020B0604020202020204" charset="0"/>
                          <a:cs typeface="Roboto" panose="020B0604020202020204" charset="0"/>
                        </a:rPr>
                        <a:t>(*)</a:t>
                      </a:r>
                      <a:r>
                        <a:rPr lang="tr-TR" sz="1400" b="0"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 </a:t>
                      </a:r>
                      <a:r>
                        <a:rPr lang="tr-TR" sz="1400" b="0" i="1"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Girişimcinin genç, kadın, engelli, gazi veya birinci derecede şehit yakını olması durumunda kuruluş desteğine 10.000.-TL ilave edilir.</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71639693"/>
                  </a:ext>
                </a:extLst>
              </a:tr>
            </a:tbl>
          </a:graphicData>
        </a:graphic>
      </p:graphicFrame>
      <p:sp>
        <p:nvSpPr>
          <p:cNvPr id="8"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ea typeface="Roboto" panose="020B0604020202020204" charset="0"/>
                <a:cs typeface="Roboto" panose="020B0604020202020204" charset="0"/>
              </a:rPr>
              <a:t>GİRİŞİMCİ DESTEK PROGRAMI</a:t>
            </a:r>
            <a:endParaRPr lang="tr-TR" sz="2400" b="1" dirty="0">
              <a:solidFill>
                <a:srgbClr val="FFFFFF"/>
              </a:solidFill>
              <a:latin typeface="Bahnschrift SemiCondensed" panose="020B0502040204020203" pitchFamily="34" charset="0"/>
              <a:ea typeface="Roboto" panose="020B0604020202020204" charset="0"/>
              <a:cs typeface="Roboto" panose="020B0604020202020204" charset="0"/>
              <a:sym typeface="Roboto"/>
            </a:endParaRPr>
          </a:p>
        </p:txBody>
      </p:sp>
    </p:spTree>
    <p:extLst>
      <p:ext uri="{BB962C8B-B14F-4D97-AF65-F5344CB8AC3E}">
        <p14:creationId xmlns:p14="http://schemas.microsoft.com/office/powerpoint/2010/main" val="2940968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defRPr/>
            </a:pPr>
            <a:fld id="{80C6FE72-BADD-43E2-9EBD-45E342C62920}" type="slidenum">
              <a:rPr lang="tr-TR" smtClean="0"/>
              <a:pPr>
                <a:defRPr/>
              </a:pPr>
              <a:t>11</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481044590"/>
              </p:ext>
            </p:extLst>
          </p:nvPr>
        </p:nvGraphicFramePr>
        <p:xfrm>
          <a:off x="692211" y="1674976"/>
          <a:ext cx="10472779" cy="4536763"/>
        </p:xfrm>
        <a:graphic>
          <a:graphicData uri="http://schemas.openxmlformats.org/drawingml/2006/table">
            <a:tbl>
              <a:tblPr/>
              <a:tblGrid>
                <a:gridCol w="5940799">
                  <a:extLst>
                    <a:ext uri="{9D8B030D-6E8A-4147-A177-3AD203B41FA5}">
                      <a16:colId xmlns:a16="http://schemas.microsoft.com/office/drawing/2014/main" val="745744045"/>
                    </a:ext>
                  </a:extLst>
                </a:gridCol>
                <a:gridCol w="1535611">
                  <a:extLst>
                    <a:ext uri="{9D8B030D-6E8A-4147-A177-3AD203B41FA5}">
                      <a16:colId xmlns:a16="http://schemas.microsoft.com/office/drawing/2014/main" val="1719386703"/>
                    </a:ext>
                  </a:extLst>
                </a:gridCol>
                <a:gridCol w="1958145">
                  <a:extLst>
                    <a:ext uri="{9D8B030D-6E8A-4147-A177-3AD203B41FA5}">
                      <a16:colId xmlns:a16="http://schemas.microsoft.com/office/drawing/2014/main" val="1712569612"/>
                    </a:ext>
                  </a:extLst>
                </a:gridCol>
                <a:gridCol w="1038224">
                  <a:extLst>
                    <a:ext uri="{9D8B030D-6E8A-4147-A177-3AD203B41FA5}">
                      <a16:colId xmlns:a16="http://schemas.microsoft.com/office/drawing/2014/main" val="3642986961"/>
                    </a:ext>
                  </a:extLst>
                </a:gridCol>
              </a:tblGrid>
              <a:tr h="538386">
                <a:tc gridSpan="4">
                  <a:txBody>
                    <a:bodyPr/>
                    <a:lstStyle/>
                    <a:p>
                      <a:pPr algn="ctr"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İŞ GELİŞTİRME DESTEĞİ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58788669"/>
                  </a:ext>
                </a:extLst>
              </a:tr>
              <a:tr h="487110">
                <a:tc>
                  <a:txBody>
                    <a:bodyPr/>
                    <a:lstStyle/>
                    <a:p>
                      <a:pPr algn="l"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DESTEK </a:t>
                      </a: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UNSURU</a:t>
                      </a:r>
                      <a:endPar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DESTEK TUTARI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DESTEK </a:t>
                      </a:r>
                    </a:p>
                    <a:p>
                      <a:pPr algn="ctr" fontAlgn="ct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ORANI</a:t>
                      </a:r>
                      <a:endPar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rPr>
                        <a:t>PROJE </a:t>
                      </a:r>
                      <a:r>
                        <a:rPr lang="tr-TR" sz="1800" b="1" i="0" u="none" strike="noStrike" dirty="0" smtClean="0">
                          <a:solidFill>
                            <a:srgbClr val="FFFFFF"/>
                          </a:solidFill>
                          <a:effectLst/>
                          <a:latin typeface="Bahnschrift SemiCondensed" panose="020B0502040204020203" pitchFamily="34" charset="0"/>
                          <a:ea typeface="Roboto" panose="020B0604020202020204" charset="0"/>
                          <a:cs typeface="Roboto" panose="020B0604020202020204" charset="0"/>
                        </a:rPr>
                        <a:t>SÜRESİ</a:t>
                      </a:r>
                      <a:endParaRPr lang="tr-TR" sz="1800" b="1" i="0" u="none" strike="noStrike" dirty="0">
                        <a:solidFill>
                          <a:srgbClr val="FFFFFF"/>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12756972"/>
                  </a:ext>
                </a:extLst>
              </a:tr>
              <a:tr h="470019">
                <a:tc>
                  <a:txBody>
                    <a:bodyPr/>
                    <a:lstStyle/>
                    <a:p>
                      <a:pPr algn="l" fontAlgn="ctr"/>
                      <a:r>
                        <a:rPr lang="tr-TR" sz="1800" b="1"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Personel Giderleri Desteği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a:txBody>
                    <a:bodyPr/>
                    <a:lstStyle/>
                    <a:p>
                      <a:pPr algn="ctr">
                        <a:lnSpc>
                          <a:spcPct val="107000"/>
                        </a:lnSpc>
                        <a:spcAft>
                          <a:spcPts val="800"/>
                        </a:spcAft>
                      </a:pPr>
                      <a:r>
                        <a:rPr lang="tr-TR" sz="1800" b="0" i="0"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1.500.000 TL</a:t>
                      </a:r>
                      <a:r>
                        <a:rPr lang="tr-TR" sz="1800" baseline="30000" dirty="0" smtClean="0">
                          <a:effectLst/>
                          <a:latin typeface="Bahnschrift SemiCondensed" panose="020B0502040204020203" pitchFamily="34" charset="0"/>
                          <a:ea typeface="Roboto" panose="020B0604020202020204" charset="0"/>
                          <a:cs typeface="Roboto" panose="020B0604020202020204" charset="0"/>
                        </a:rPr>
                        <a:t>(*)</a:t>
                      </a:r>
                      <a:endParaRPr lang="tr-TR" sz="1200" dirty="0">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%80</a:t>
                      </a:r>
                      <a:b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br>
                      <a:r>
                        <a:rPr lang="tr-TR" sz="1800" b="0" i="0"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Geri Ödemeli</a:t>
                      </a:r>
                      <a:r>
                        <a:rPr lang="tr-TR" sz="1800" baseline="30000" dirty="0" smtClean="0">
                          <a:effectLst/>
                          <a:latin typeface="Bahnschrift SemiCondensed" panose="020B0502040204020203" pitchFamily="34" charset="0"/>
                          <a:ea typeface="Roboto" panose="020B0604020202020204" charset="0"/>
                          <a:cs typeface="Roboto" panose="020B0604020202020204" charset="0"/>
                        </a:rPr>
                        <a:t>(**)</a:t>
                      </a:r>
                      <a:endPar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1800" b="0"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36 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351091"/>
                  </a:ext>
                </a:extLst>
              </a:tr>
              <a:tr h="472019">
                <a:tc>
                  <a:txBody>
                    <a:bodyPr/>
                    <a:lstStyle/>
                    <a:p>
                      <a:pPr algn="l" fontAlgn="ctr"/>
                      <a:r>
                        <a:rPr lang="tr-TR" sz="1800" b="1"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Makine-Teçhizat ve Kalıp Giderleri Desteği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29163929"/>
                  </a:ext>
                </a:extLst>
              </a:tr>
              <a:tr h="493656">
                <a:tc>
                  <a:txBody>
                    <a:bodyPr/>
                    <a:lstStyle/>
                    <a:p>
                      <a:pPr algn="l" fontAlgn="ctr"/>
                      <a:r>
                        <a:rPr lang="tr-TR" sz="1800" b="1"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Yazılım Giderleri Desteği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858670576"/>
                  </a:ext>
                </a:extLst>
              </a:tr>
              <a:tr h="991312">
                <a:tc>
                  <a:txBody>
                    <a:bodyPr/>
                    <a:lstStyle/>
                    <a:p>
                      <a:pPr algn="just" fontAlgn="ctr"/>
                      <a:r>
                        <a:rPr lang="tr-TR" sz="1800" b="1" i="0"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Hizmet Alımı Giderleri Desteği </a:t>
                      </a:r>
                      <a:r>
                        <a:rPr lang="tr-TR" sz="1800" b="0" i="1"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(eğitim, danışmanlık ve </a:t>
                      </a:r>
                      <a:r>
                        <a:rPr lang="tr-TR" sz="1800" b="0" i="1" u="none" strike="noStrike" dirty="0" err="1">
                          <a:solidFill>
                            <a:srgbClr val="000000"/>
                          </a:solidFill>
                          <a:effectLst/>
                          <a:latin typeface="Bahnschrift SemiCondensed" panose="020B0502040204020203" pitchFamily="34" charset="0"/>
                          <a:ea typeface="Roboto" panose="020B0604020202020204" charset="0"/>
                          <a:cs typeface="Roboto" panose="020B0604020202020204" charset="0"/>
                        </a:rPr>
                        <a:t>yönderlik</a:t>
                      </a:r>
                      <a:r>
                        <a:rPr lang="tr-TR" sz="1800" b="0" i="1"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 belgelendirme, test ve analiz, pazarlama, tasarım, sınai mülkiyet hakları giderleri)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13179767"/>
                  </a:ext>
                </a:extLst>
              </a:tr>
              <a:tr h="374015">
                <a:tc gridSpan="4">
                  <a:txBody>
                    <a:bodyPr/>
                    <a:lstStyle/>
                    <a:p>
                      <a:pPr algn="l" fontAlgn="ctr"/>
                      <a:endParaRPr lang="tr-TR" sz="1400" b="0"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endParaRPr>
                    </a:p>
                    <a:p>
                      <a:pPr algn="just">
                        <a:lnSpc>
                          <a:spcPct val="107000"/>
                        </a:lnSpc>
                        <a:spcAft>
                          <a:spcPts val="800"/>
                        </a:spcAft>
                      </a:pPr>
                      <a:r>
                        <a:rPr lang="tr-TR" sz="1200" b="1" i="1" baseline="30000" dirty="0" smtClean="0">
                          <a:effectLst/>
                          <a:latin typeface="Bahnschrift SemiCondensed" panose="020B0502040204020203" pitchFamily="34" charset="0"/>
                          <a:ea typeface="Roboto" panose="020B0604020202020204" charset="0"/>
                          <a:cs typeface="Roboto" panose="020B0604020202020204" charset="0"/>
                        </a:rPr>
                        <a:t>(*)</a:t>
                      </a:r>
                      <a:r>
                        <a:rPr lang="tr-TR" sz="1200" b="1"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 </a:t>
                      </a:r>
                      <a:r>
                        <a:rPr lang="tr-TR" sz="1200" b="0" i="1" u="none" strike="noStrike" dirty="0">
                          <a:solidFill>
                            <a:srgbClr val="000000"/>
                          </a:solidFill>
                          <a:effectLst/>
                          <a:latin typeface="Bahnschrift SemiCondensed" panose="020B0502040204020203" pitchFamily="34" charset="0"/>
                          <a:ea typeface="Roboto" panose="020B0604020202020204" charset="0"/>
                          <a:cs typeface="Roboto" panose="020B0604020202020204" charset="0"/>
                        </a:rPr>
                        <a:t>Girişimcinin genç, kadın, engelli, gazi veya birinci derecede şehit yakını olması durumunda destek üst limitine 150.000.-TL ilave edilir</a:t>
                      </a:r>
                      <a:r>
                        <a:rPr lang="tr-TR" sz="1200" b="0"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a:t>
                      </a:r>
                    </a:p>
                    <a:p>
                      <a:pPr marL="0" marR="0" indent="0" algn="just" defTabSz="914400" rtl="0" eaLnBrk="1" fontAlgn="auto" latinLnBrk="0" hangingPunct="1">
                        <a:lnSpc>
                          <a:spcPct val="107000"/>
                        </a:lnSpc>
                        <a:spcBef>
                          <a:spcPts val="0"/>
                        </a:spcBef>
                        <a:spcAft>
                          <a:spcPts val="800"/>
                        </a:spcAft>
                        <a:buClr>
                          <a:srgbClr val="000000"/>
                        </a:buClr>
                        <a:buSzTx/>
                        <a:buFont typeface="Arial"/>
                        <a:buNone/>
                        <a:tabLst/>
                        <a:defRPr/>
                      </a:pPr>
                      <a:r>
                        <a:rPr lang="tr-TR" sz="1200" b="1" i="1" baseline="30000" dirty="0" smtClean="0">
                          <a:effectLst/>
                          <a:latin typeface="Bahnschrift SemiCondensed" panose="020B0502040204020203" pitchFamily="34" charset="0"/>
                          <a:ea typeface="Roboto" panose="020B0604020202020204" charset="0"/>
                          <a:cs typeface="Roboto" panose="020B0604020202020204" charset="0"/>
                        </a:rPr>
                        <a:t>(**)</a:t>
                      </a:r>
                      <a:r>
                        <a:rPr lang="tr-TR" sz="1200" b="1"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 </a:t>
                      </a:r>
                      <a:r>
                        <a:rPr lang="tr-TR" sz="1200" b="0"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rPr>
                        <a:t>Geri ödemeler program</a:t>
                      </a:r>
                      <a:r>
                        <a:rPr lang="tr-TR" sz="1200" b="0" i="1" u="none" strike="noStrike" baseline="0" dirty="0" smtClean="0">
                          <a:solidFill>
                            <a:srgbClr val="000000"/>
                          </a:solidFill>
                          <a:effectLst/>
                          <a:latin typeface="Bahnschrift SemiCondensed" panose="020B0502040204020203" pitchFamily="34" charset="0"/>
                          <a:ea typeface="Roboto" panose="020B0604020202020204" charset="0"/>
                          <a:cs typeface="Roboto" panose="020B0604020202020204" charset="0"/>
                        </a:rPr>
                        <a:t> bitiminden 6 ay sonra başlar. Üçer aylık dönemler halinde 4 eşit taksitte yapılır.</a:t>
                      </a:r>
                      <a:endParaRPr lang="tr-TR" sz="1200" b="0"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endParaRPr>
                    </a:p>
                    <a:p>
                      <a:pPr algn="just">
                        <a:lnSpc>
                          <a:spcPct val="107000"/>
                        </a:lnSpc>
                        <a:spcAft>
                          <a:spcPts val="800"/>
                        </a:spcAft>
                      </a:pPr>
                      <a:endParaRPr lang="tr-TR" sz="1200" b="0" i="1" u="none" strike="noStrike" dirty="0" smtClean="0">
                        <a:solidFill>
                          <a:srgbClr val="000000"/>
                        </a:solidFill>
                        <a:effectLst/>
                        <a:latin typeface="Bahnschrift SemiCondensed" panose="020B0502040204020203" pitchFamily="34" charset="0"/>
                        <a:ea typeface="Roboto" panose="020B0604020202020204" charset="0"/>
                        <a:cs typeface="Roboto" panose="020B060402020202020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19822648"/>
                  </a:ext>
                </a:extLst>
              </a:tr>
            </a:tbl>
          </a:graphicData>
        </a:graphic>
      </p:graphicFrame>
      <p:sp>
        <p:nvSpPr>
          <p:cNvPr id="7"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ea typeface="Roboto" panose="020B0604020202020204" charset="0"/>
                <a:cs typeface="Roboto" panose="020B0604020202020204" charset="0"/>
              </a:rPr>
              <a:t>GİRİŞİMCİ DESTEK PROGRAMI</a:t>
            </a:r>
            <a:endParaRPr lang="tr-TR" sz="2400" b="1" dirty="0">
              <a:solidFill>
                <a:srgbClr val="FFFFFF"/>
              </a:solidFill>
              <a:latin typeface="Bahnschrift SemiCondensed" panose="020B0502040204020203" pitchFamily="34" charset="0"/>
              <a:ea typeface="Roboto" panose="020B0604020202020204" charset="0"/>
              <a:cs typeface="Roboto" panose="020B0604020202020204" charset="0"/>
              <a:sym typeface="Roboto"/>
            </a:endParaRPr>
          </a:p>
        </p:txBody>
      </p:sp>
    </p:spTree>
    <p:extLst>
      <p:ext uri="{BB962C8B-B14F-4D97-AF65-F5344CB8AC3E}">
        <p14:creationId xmlns:p14="http://schemas.microsoft.com/office/powerpoint/2010/main" val="4079155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00"/>
        <p:cNvGrpSpPr/>
        <p:nvPr/>
      </p:nvGrpSpPr>
      <p:grpSpPr>
        <a:xfrm>
          <a:off x="0" y="0"/>
          <a:ext cx="0" cy="0"/>
          <a:chOff x="0" y="0"/>
          <a:chExt cx="0" cy="0"/>
        </a:xfrm>
      </p:grpSpPr>
      <p:sp>
        <p:nvSpPr>
          <p:cNvPr id="402" name="Google Shape;402;p34"/>
          <p:cNvSpPr txBox="1"/>
          <p:nvPr/>
        </p:nvSpPr>
        <p:spPr>
          <a:xfrm>
            <a:off x="3127350" y="3041303"/>
            <a:ext cx="5937300" cy="72371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600" b="1" i="0" u="none" strike="noStrike" kern="0" cap="none" spc="0" normalizeH="0" baseline="0" noProof="0" dirty="0">
                <a:ln>
                  <a:noFill/>
                </a:ln>
                <a:solidFill>
                  <a:prstClr val="white"/>
                </a:solidFill>
                <a:effectLst/>
                <a:uLnTx/>
                <a:uFillTx/>
                <a:latin typeface="Roboto"/>
                <a:ea typeface="Roboto"/>
                <a:cs typeface="Arial"/>
                <a:sym typeface="Roboto"/>
              </a:rPr>
              <a:t>Arz Ederim</a:t>
            </a:r>
            <a:endParaRPr kumimoji="0" lang="tr-TR" sz="18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04" name="Google Shape;404;p34"/>
          <p:cNvCxnSpPr/>
          <p:nvPr/>
        </p:nvCxnSpPr>
        <p:spPr>
          <a:xfrm>
            <a:off x="3960569" y="3765015"/>
            <a:ext cx="4270800" cy="0"/>
          </a:xfrm>
          <a:prstGeom prst="straightConnector1">
            <a:avLst/>
          </a:prstGeom>
          <a:noFill/>
          <a:ln w="9525" cap="flat" cmpd="sng">
            <a:solidFill>
              <a:schemeClr val="lt1"/>
            </a:solidFill>
            <a:prstDash val="solid"/>
            <a:miter lim="800000"/>
            <a:headEnd type="none" w="sm" len="sm"/>
            <a:tailEnd type="none" w="sm" len="sm"/>
          </a:ln>
        </p:spPr>
      </p:cxnSp>
      <p:pic>
        <p:nvPicPr>
          <p:cNvPr id="2" name="Image" descr="Image">
            <a:extLst>
              <a:ext uri="{FF2B5EF4-FFF2-40B4-BE49-F238E27FC236}">
                <a16:creationId xmlns:a16="http://schemas.microsoft.com/office/drawing/2014/main" id="{171A1A9F-A4A4-6D14-0AE0-A4DDB435B8AC}"/>
              </a:ext>
            </a:extLst>
          </p:cNvPr>
          <p:cNvPicPr>
            <a:picLocks noChangeAspect="1"/>
          </p:cNvPicPr>
          <p:nvPr/>
        </p:nvPicPr>
        <p:blipFill>
          <a:blip r:embed="rId4"/>
          <a:stretch>
            <a:fillRect/>
          </a:stretch>
        </p:blipFill>
        <p:spPr>
          <a:xfrm>
            <a:off x="3646859" y="5025288"/>
            <a:ext cx="4898283" cy="1273553"/>
          </a:xfrm>
          <a:prstGeom prst="rect">
            <a:avLst/>
          </a:prstGeom>
          <a:ln w="12700">
            <a:miter lim="400000"/>
          </a:ln>
        </p:spPr>
      </p:pic>
      <p:pic>
        <p:nvPicPr>
          <p:cNvPr id="4" name="Resim 3">
            <a:extLst>
              <a:ext uri="{FF2B5EF4-FFF2-40B4-BE49-F238E27FC236}">
                <a16:creationId xmlns:a16="http://schemas.microsoft.com/office/drawing/2014/main" id="{A2B03FAF-B376-6A24-E38E-BDA5A2F56BEF}"/>
              </a:ext>
            </a:extLst>
          </p:cNvPr>
          <p:cNvPicPr>
            <a:picLocks noChangeAspect="1"/>
          </p:cNvPicPr>
          <p:nvPr/>
        </p:nvPicPr>
        <p:blipFill>
          <a:blip r:embed="rId5"/>
          <a:stretch>
            <a:fillRect/>
          </a:stretch>
        </p:blipFill>
        <p:spPr>
          <a:xfrm>
            <a:off x="8777354" y="5222239"/>
            <a:ext cx="1278097" cy="918689"/>
          </a:xfrm>
          <a:prstGeom prst="rect">
            <a:avLst/>
          </a:prstGeom>
        </p:spPr>
      </p:pic>
      <p:sp>
        <p:nvSpPr>
          <p:cNvPr id="5" name="Slayt Numarası Yer Tutucusu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100" b="1" i="0" u="none" strike="noStrike" kern="0" cap="none" spc="0" normalizeH="0" baseline="0" noProof="0" smtClean="0">
                <a:ln>
                  <a:noFill/>
                </a:ln>
                <a:solidFill>
                  <a:srgbClr val="7F7F7F"/>
                </a:solidFill>
                <a:effectLst/>
                <a:uLnTx/>
                <a:uFillTx/>
                <a:latin typeface="Roboto"/>
                <a:ea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tr-TR" sz="1100" b="1" i="0" u="none" strike="noStrike" kern="0" cap="none" spc="0" normalizeH="0" baseline="0" noProof="0">
              <a:ln>
                <a:noFill/>
              </a:ln>
              <a:solidFill>
                <a:srgbClr val="7F7F7F"/>
              </a:solidFill>
              <a:effectLst/>
              <a:uLnTx/>
              <a:uFillTx/>
              <a:latin typeface="Roboto"/>
              <a:ea typeface="Roboto"/>
              <a:sym typeface="Roboto"/>
            </a:endParaRPr>
          </a:p>
        </p:txBody>
      </p:sp>
    </p:spTree>
    <p:extLst>
      <p:ext uri="{BB962C8B-B14F-4D97-AF65-F5344CB8AC3E}">
        <p14:creationId xmlns:p14="http://schemas.microsoft.com/office/powerpoint/2010/main" val="83275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srgbClr val="888888"/>
                </a:solidFill>
                <a:effectLst/>
                <a:uLnTx/>
                <a:uFillTx/>
                <a:latin typeface="Roboto"/>
                <a:sym typeface="Roboto"/>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srgbClr val="888888"/>
              </a:solidFill>
              <a:effectLst/>
              <a:uLnTx/>
              <a:uFillTx/>
              <a:latin typeface="Roboto"/>
              <a:sym typeface="Roboto"/>
            </a:endParaRPr>
          </a:p>
        </p:txBody>
      </p:sp>
      <p:graphicFrame>
        <p:nvGraphicFramePr>
          <p:cNvPr id="13" name="Diyagram 12"/>
          <p:cNvGraphicFramePr/>
          <p:nvPr>
            <p:extLst/>
          </p:nvPr>
        </p:nvGraphicFramePr>
        <p:xfrm>
          <a:off x="1091802" y="2335446"/>
          <a:ext cx="10227508" cy="253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sp>
        <p:nvSpPr>
          <p:cNvPr id="8"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a:solidFill>
                  <a:srgbClr val="FFFFFF"/>
                </a:solidFill>
                <a:effectLst>
                  <a:outerShdw blurRad="38100" dist="38100" dir="2700000" algn="tl">
                    <a:srgbClr val="000000">
                      <a:alpha val="43137"/>
                    </a:srgbClr>
                  </a:outerShdw>
                </a:effectLst>
                <a:latin typeface="Bahnschrift SemiCondensed" panose="020B0502040204020203" pitchFamily="34" charset="0"/>
                <a:cs typeface="Times New Roman" panose="02020603050405020304" pitchFamily="18" charset="0"/>
              </a:rPr>
              <a:t>GİRİŞİMCİLİK DAİRESİ BAŞKANLIĞI</a:t>
            </a:r>
            <a:endParaRPr lang="tr-TR" sz="2400" b="1" dirty="0">
              <a:solidFill>
                <a:srgbClr val="FFFFFF"/>
              </a:solidFill>
              <a:latin typeface="Bahnschrift SemiCondensed" panose="020B0502040204020203" pitchFamily="34" charset="0"/>
              <a:ea typeface="Roboto"/>
              <a:cs typeface="Times New Roman" panose="02020603050405020304" pitchFamily="18" charset="0"/>
              <a:sym typeface="Roboto"/>
            </a:endParaRPr>
          </a:p>
        </p:txBody>
      </p:sp>
      <p:pic>
        <p:nvPicPr>
          <p:cNvPr id="9" name="Picture 3"/>
          <p:cNvPicPr>
            <a:picLocks noChangeAspect="1" noChangeArrowheads="1"/>
          </p:cNvPicPr>
          <p:nvPr/>
        </p:nvPicPr>
        <p:blipFill>
          <a:blip r:embed="rId8" cstate="print"/>
          <a:srcRect/>
          <a:stretch>
            <a:fillRect/>
          </a:stretch>
        </p:blipFill>
        <p:spPr bwMode="auto">
          <a:xfrm>
            <a:off x="11022685" y="74675"/>
            <a:ext cx="960106" cy="677217"/>
          </a:xfrm>
          <a:prstGeom prst="rect">
            <a:avLst/>
          </a:prstGeom>
          <a:noFill/>
          <a:ln w="9525">
            <a:noFill/>
            <a:miter lim="800000"/>
            <a:headEnd/>
            <a:tailEnd/>
          </a:ln>
        </p:spPr>
      </p:pic>
    </p:spTree>
    <p:extLst>
      <p:ext uri="{BB962C8B-B14F-4D97-AF65-F5344CB8AC3E}">
        <p14:creationId xmlns:p14="http://schemas.microsoft.com/office/powerpoint/2010/main" val="3068024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TR" sz="1100" b="1" i="0" u="none" strike="noStrike" kern="1200" cap="none" spc="0" normalizeH="0" baseline="0" noProof="0" smtClean="0">
                <a:ln>
                  <a:noFill/>
                </a:ln>
                <a:solidFill>
                  <a:srgbClr val="7F7F7F"/>
                </a:solidFill>
                <a:effectLst/>
                <a:uLnTx/>
                <a:uFillTx/>
                <a:sym typeface="Roboto"/>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100" b="1" i="0" u="none" strike="noStrike" kern="1200" cap="none" spc="0" normalizeH="0" baseline="0" noProof="0">
              <a:ln>
                <a:noFill/>
              </a:ln>
              <a:solidFill>
                <a:srgbClr val="7F7F7F"/>
              </a:solidFill>
              <a:effectLst/>
              <a:uLnTx/>
              <a:uFillTx/>
              <a:sym typeface="Roboto"/>
            </a:endParaRPr>
          </a:p>
        </p:txBody>
      </p:sp>
      <p:pic>
        <p:nvPicPr>
          <p:cNvPr id="5" name="Resim 4"/>
          <p:cNvPicPr>
            <a:picLocks noChangeAspect="1"/>
          </p:cNvPicPr>
          <p:nvPr/>
        </p:nvPicPr>
        <p:blipFill rotWithShape="1">
          <a:blip r:embed="rId3"/>
          <a:srcRect t="3229" b="14628"/>
          <a:stretch/>
        </p:blipFill>
        <p:spPr>
          <a:xfrm>
            <a:off x="458589" y="980902"/>
            <a:ext cx="11412029" cy="5272993"/>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sp>
        <p:nvSpPr>
          <p:cNvPr id="8"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cs typeface="Times New Roman" panose="02020603050405020304" pitchFamily="18" charset="0"/>
              </a:rPr>
              <a:t>GİRİŞİMCİLİK EĞİTİMLERİ</a:t>
            </a:r>
            <a:endParaRPr kumimoji="0" lang="tr-TR" sz="2400" b="1" i="0" u="none" strike="noStrike" kern="0" cap="none" spc="0" normalizeH="0" baseline="0" noProof="0" dirty="0">
              <a:ln>
                <a:noFill/>
              </a:ln>
              <a:solidFill>
                <a:srgbClr val="FFFFFF"/>
              </a:solidFill>
              <a:effectLst/>
              <a:uLnTx/>
              <a:uFillTx/>
              <a:latin typeface="Bahnschrift SemiCondensed" panose="020B0502040204020203" pitchFamily="34" charset="0"/>
              <a:ea typeface="Roboto"/>
              <a:cs typeface="Times New Roman" panose="02020603050405020304" pitchFamily="18" charset="0"/>
              <a:sym typeface="Roboto"/>
            </a:endParaRPr>
          </a:p>
        </p:txBody>
      </p:sp>
      <p:pic>
        <p:nvPicPr>
          <p:cNvPr id="9" name="Picture 3"/>
          <p:cNvPicPr>
            <a:picLocks noChangeAspect="1" noChangeArrowheads="1"/>
          </p:cNvPicPr>
          <p:nvPr/>
        </p:nvPicPr>
        <p:blipFill>
          <a:blip r:embed="rId5" cstate="print"/>
          <a:srcRect/>
          <a:stretch>
            <a:fillRect/>
          </a:stretch>
        </p:blipFill>
        <p:spPr bwMode="auto">
          <a:xfrm>
            <a:off x="11022685" y="74675"/>
            <a:ext cx="960106" cy="677217"/>
          </a:xfrm>
          <a:prstGeom prst="rect">
            <a:avLst/>
          </a:prstGeom>
          <a:noFill/>
          <a:ln w="9525">
            <a:noFill/>
            <a:miter lim="800000"/>
            <a:headEnd/>
            <a:tailEnd/>
          </a:ln>
        </p:spPr>
      </p:pic>
    </p:spTree>
    <p:extLst>
      <p:ext uri="{BB962C8B-B14F-4D97-AF65-F5344CB8AC3E}">
        <p14:creationId xmlns:p14="http://schemas.microsoft.com/office/powerpoint/2010/main" val="11063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TR" sz="1100" b="1" i="0" u="none" strike="noStrike" kern="1200" cap="none" spc="0" normalizeH="0" baseline="0" noProof="0" smtClean="0">
                <a:ln>
                  <a:noFill/>
                </a:ln>
                <a:solidFill>
                  <a:srgbClr val="7F7F7F"/>
                </a:solidFill>
                <a:effectLst/>
                <a:uLnTx/>
                <a:uFillTx/>
                <a:sym typeface="Roboto"/>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100" b="1" i="0" u="none" strike="noStrike" kern="1200" cap="none" spc="0" normalizeH="0" baseline="0" noProof="0">
              <a:ln>
                <a:noFill/>
              </a:ln>
              <a:solidFill>
                <a:srgbClr val="7F7F7F"/>
              </a:solidFill>
              <a:effectLst/>
              <a:uLnTx/>
              <a:uFillTx/>
              <a:sym typeface="Roboto"/>
            </a:endParaRPr>
          </a:p>
        </p:txBody>
      </p:sp>
      <p:pic>
        <p:nvPicPr>
          <p:cNvPr id="3" name="Resim 2"/>
          <p:cNvPicPr>
            <a:picLocks noChangeAspect="1"/>
          </p:cNvPicPr>
          <p:nvPr/>
        </p:nvPicPr>
        <p:blipFill>
          <a:blip r:embed="rId2"/>
          <a:stretch>
            <a:fillRect/>
          </a:stretch>
        </p:blipFill>
        <p:spPr>
          <a:xfrm>
            <a:off x="496934" y="1007129"/>
            <a:ext cx="2953617" cy="5297929"/>
          </a:xfrm>
          <a:prstGeom prst="rect">
            <a:avLst/>
          </a:prstGeom>
        </p:spPr>
      </p:pic>
      <p:sp>
        <p:nvSpPr>
          <p:cNvPr id="6" name="Dikdörtgen 5"/>
          <p:cNvSpPr/>
          <p:nvPr/>
        </p:nvSpPr>
        <p:spPr>
          <a:xfrm>
            <a:off x="3546806" y="2173487"/>
            <a:ext cx="8323812" cy="3970318"/>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Girişimcilikte Temel Kavramlar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Girişim </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Fırsatlarını Görme ve Fikir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Yaratma/ </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Geliştirme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Yapılabilirlik Analizi</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İş </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Modelleri, Müşteriler, Değer Önerileri ve Gelir Kaynakları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Ekonomi</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 Endüstri, Rekabet ve Müşteri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Analizi</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Hukuki Altyapı</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Girişimin </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Etik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Temelleri</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Pazarlama </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İlkeleri ve Yönetimi</a:t>
            </a:r>
          </a:p>
        </p:txBody>
      </p:sp>
      <p:sp>
        <p:nvSpPr>
          <p:cNvPr id="7" name="Dikdörtgen 6"/>
          <p:cNvSpPr/>
          <p:nvPr/>
        </p:nvSpPr>
        <p:spPr>
          <a:xfrm>
            <a:off x="3762894" y="1329634"/>
            <a:ext cx="84028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C00000"/>
                </a:solidFill>
                <a:effectLst/>
                <a:uLnTx/>
                <a:uFillTx/>
                <a:latin typeface="Bahnschrift SemiCondensed" panose="020B0502040204020203" pitchFamily="34" charset="0"/>
                <a:ea typeface="+mn-ea"/>
                <a:cs typeface="+mn-cs"/>
              </a:rPr>
              <a:t>GELENEKSEL GİRİŞİMCİ </a:t>
            </a:r>
            <a:r>
              <a:rPr kumimoji="0" lang="tr-TR" sz="2800" b="1" i="0" u="none" strike="noStrike" kern="1200" cap="none" spc="0" normalizeH="0" baseline="0" noProof="0" dirty="0" smtClean="0">
                <a:ln>
                  <a:noFill/>
                </a:ln>
                <a:solidFill>
                  <a:srgbClr val="C00000"/>
                </a:solidFill>
                <a:effectLst/>
                <a:uLnTx/>
                <a:uFillTx/>
                <a:latin typeface="Bahnschrift SemiCondensed" panose="020B0502040204020203" pitchFamily="34" charset="0"/>
                <a:ea typeface="+mn-ea"/>
                <a:cs typeface="+mn-cs"/>
              </a:rPr>
              <a:t>EĞİTİMİ:</a:t>
            </a:r>
            <a:endParaRPr kumimoji="0" lang="tr-TR" sz="2800" b="1" i="0" u="none" strike="noStrike" kern="1200" cap="none" spc="0" normalizeH="0" baseline="0" noProof="0" dirty="0">
              <a:ln>
                <a:noFill/>
              </a:ln>
              <a:solidFill>
                <a:srgbClr val="C00000"/>
              </a:solidFill>
              <a:effectLst/>
              <a:uLnTx/>
              <a:uFillTx/>
              <a:latin typeface="Bahnschrift SemiCondensed" panose="020B0502040204020203" pitchFamily="34" charset="0"/>
              <a:ea typeface="+mn-ea"/>
              <a:cs typeface="+mn-cs"/>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sp>
        <p:nvSpPr>
          <p:cNvPr id="10"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cs typeface="Times New Roman" panose="02020603050405020304" pitchFamily="18" charset="0"/>
              </a:rPr>
              <a:t>GİRİŞİMCİLİK EĞİTİMLERİ</a:t>
            </a:r>
            <a:endParaRPr kumimoji="0" lang="tr-TR" sz="2400" b="1" i="0" u="none" strike="noStrike" kern="0" cap="none" spc="0" normalizeH="0" baseline="0" noProof="0" dirty="0">
              <a:ln>
                <a:noFill/>
              </a:ln>
              <a:solidFill>
                <a:srgbClr val="FFFFFF"/>
              </a:solidFill>
              <a:effectLst/>
              <a:uLnTx/>
              <a:uFillTx/>
              <a:latin typeface="Bahnschrift SemiCondensed" panose="020B0502040204020203" pitchFamily="34" charset="0"/>
              <a:ea typeface="Roboto"/>
              <a:cs typeface="Times New Roman" panose="02020603050405020304" pitchFamily="18" charset="0"/>
              <a:sym typeface="Roboto"/>
            </a:endParaRPr>
          </a:p>
        </p:txBody>
      </p:sp>
      <p:pic>
        <p:nvPicPr>
          <p:cNvPr id="11"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Tree>
    <p:extLst>
      <p:ext uri="{BB962C8B-B14F-4D97-AF65-F5344CB8AC3E}">
        <p14:creationId xmlns:p14="http://schemas.microsoft.com/office/powerpoint/2010/main" val="41993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TR" sz="1100" b="1" i="0" u="none" strike="noStrike" kern="1200" cap="none" spc="0" normalizeH="0" baseline="0" noProof="0" smtClean="0">
                <a:ln>
                  <a:noFill/>
                </a:ln>
                <a:solidFill>
                  <a:srgbClr val="7F7F7F"/>
                </a:solidFill>
                <a:effectLst/>
                <a:uLnTx/>
                <a:uFillTx/>
                <a:sym typeface="Roboto"/>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100" b="1" i="0" u="none" strike="noStrike" kern="1200" cap="none" spc="0" normalizeH="0" baseline="0" noProof="0">
              <a:ln>
                <a:noFill/>
              </a:ln>
              <a:solidFill>
                <a:srgbClr val="7F7F7F"/>
              </a:solidFill>
              <a:effectLst/>
              <a:uLnTx/>
              <a:uFillTx/>
              <a:sym typeface="Roboto"/>
            </a:endParaRPr>
          </a:p>
        </p:txBody>
      </p:sp>
      <p:pic>
        <p:nvPicPr>
          <p:cNvPr id="3" name="Resim 2"/>
          <p:cNvPicPr>
            <a:picLocks noChangeAspect="1"/>
          </p:cNvPicPr>
          <p:nvPr/>
        </p:nvPicPr>
        <p:blipFill>
          <a:blip r:embed="rId2"/>
          <a:stretch>
            <a:fillRect/>
          </a:stretch>
        </p:blipFill>
        <p:spPr>
          <a:xfrm>
            <a:off x="496934" y="1007129"/>
            <a:ext cx="2953617" cy="5297929"/>
          </a:xfrm>
          <a:prstGeom prst="rect">
            <a:avLst/>
          </a:prstGeom>
        </p:spPr>
      </p:pic>
      <p:sp>
        <p:nvSpPr>
          <p:cNvPr id="6" name="Dikdörtgen 5"/>
          <p:cNvSpPr/>
          <p:nvPr/>
        </p:nvSpPr>
        <p:spPr>
          <a:xfrm>
            <a:off x="3546806" y="2082047"/>
            <a:ext cx="8323812" cy="3970318"/>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Networking (Ağ Kurma)</a:t>
            </a:r>
            <a:endPar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Girişimin Finansal Yapısının Belirlenmesi ve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Yönetimi</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Yeni Girişimler için Finansal Kaynaklara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Erişim</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Yenilik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Yönetimi</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Fikri Mülkiyet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Hakları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Girişimin </a:t>
            </a: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Profesyonel Yönetimi ve KOBİ’lerde Stratejik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Yönetim</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Büyüme Sürecinin Yönetimi ve Büyüme </a:t>
            </a:r>
            <a:r>
              <a:rPr kumimoji="0" lang="tr-TR" sz="2800" b="0" i="0" u="none" strike="noStrike" kern="1200" cap="none" spc="0" normalizeH="0" baseline="0" noProof="0" dirty="0" smtClean="0">
                <a:ln>
                  <a:noFill/>
                </a:ln>
                <a:solidFill>
                  <a:srgbClr val="002060"/>
                </a:solidFill>
                <a:effectLst/>
                <a:uLnTx/>
                <a:uFillTx/>
                <a:latin typeface="Bahnschrift SemiCondensed" panose="020B0502040204020203" pitchFamily="34" charset="0"/>
                <a:ea typeface="+mn-ea"/>
                <a:cs typeface="+mn-cs"/>
              </a:rPr>
              <a:t>Stratejileri</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srgbClr val="002060"/>
                </a:solidFill>
                <a:effectLst/>
                <a:uLnTx/>
                <a:uFillTx/>
                <a:latin typeface="Bahnschrift SemiCondensed" panose="020B0502040204020203" pitchFamily="34" charset="0"/>
                <a:ea typeface="+mn-ea"/>
                <a:cs typeface="+mn-cs"/>
              </a:rPr>
              <a:t>İş Planı Geliştirme</a:t>
            </a:r>
          </a:p>
        </p:txBody>
      </p:sp>
      <p:sp>
        <p:nvSpPr>
          <p:cNvPr id="7" name="Dikdörtgen 6"/>
          <p:cNvSpPr/>
          <p:nvPr/>
        </p:nvSpPr>
        <p:spPr>
          <a:xfrm>
            <a:off x="3762894" y="1329634"/>
            <a:ext cx="84028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rgbClr val="C00000"/>
                </a:solidFill>
                <a:effectLst/>
                <a:uLnTx/>
                <a:uFillTx/>
                <a:latin typeface="Bahnschrift SemiCondensed" panose="020B0502040204020203" pitchFamily="34" charset="0"/>
                <a:ea typeface="+mn-ea"/>
                <a:cs typeface="+mn-cs"/>
              </a:rPr>
              <a:t>İLERİ </a:t>
            </a:r>
            <a:r>
              <a:rPr kumimoji="0" lang="tr-TR" sz="2800" b="1" i="0" u="none" strike="noStrike" kern="1200" cap="none" spc="0" normalizeH="0" baseline="0" noProof="0" dirty="0">
                <a:ln>
                  <a:noFill/>
                </a:ln>
                <a:solidFill>
                  <a:srgbClr val="C00000"/>
                </a:solidFill>
                <a:effectLst/>
                <a:uLnTx/>
                <a:uFillTx/>
                <a:latin typeface="Bahnschrift SemiCondensed" panose="020B0502040204020203" pitchFamily="34" charset="0"/>
                <a:ea typeface="+mn-ea"/>
                <a:cs typeface="+mn-cs"/>
              </a:rPr>
              <a:t>GİRİŞİMCİ </a:t>
            </a:r>
            <a:r>
              <a:rPr kumimoji="0" lang="tr-TR" sz="2800" b="1" i="0" u="none" strike="noStrike" kern="1200" cap="none" spc="0" normalizeH="0" baseline="0" noProof="0" dirty="0" smtClean="0">
                <a:ln>
                  <a:noFill/>
                </a:ln>
                <a:solidFill>
                  <a:srgbClr val="C00000"/>
                </a:solidFill>
                <a:effectLst/>
                <a:uLnTx/>
                <a:uFillTx/>
                <a:latin typeface="Bahnschrift SemiCondensed" panose="020B0502040204020203" pitchFamily="34" charset="0"/>
                <a:ea typeface="+mn-ea"/>
                <a:cs typeface="+mn-cs"/>
              </a:rPr>
              <a:t>EĞİTİMİ:</a:t>
            </a:r>
            <a:endParaRPr kumimoji="0" lang="tr-TR" sz="2800" b="1" i="0" u="none" strike="noStrike" kern="1200" cap="none" spc="0" normalizeH="0" baseline="0" noProof="0" dirty="0">
              <a:ln>
                <a:noFill/>
              </a:ln>
              <a:solidFill>
                <a:srgbClr val="C00000"/>
              </a:solidFill>
              <a:effectLst/>
              <a:uLnTx/>
              <a:uFillTx/>
              <a:latin typeface="Bahnschrift SemiCondensed" panose="020B0502040204020203" pitchFamily="34" charset="0"/>
              <a:ea typeface="+mn-ea"/>
              <a:cs typeface="+mn-cs"/>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sp>
        <p:nvSpPr>
          <p:cNvPr id="10"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cs typeface="Times New Roman" panose="02020603050405020304" pitchFamily="18" charset="0"/>
              </a:rPr>
              <a:t>GİRİŞİMCİLİK EĞİTİMLERİ</a:t>
            </a:r>
            <a:endParaRPr kumimoji="0" lang="tr-TR" sz="2400" b="1" i="0" u="none" strike="noStrike" kern="0" cap="none" spc="0" normalizeH="0" baseline="0" noProof="0" dirty="0">
              <a:ln>
                <a:noFill/>
              </a:ln>
              <a:solidFill>
                <a:srgbClr val="FFFFFF"/>
              </a:solidFill>
              <a:effectLst/>
              <a:uLnTx/>
              <a:uFillTx/>
              <a:latin typeface="Bahnschrift SemiCondensed" panose="020B0502040204020203" pitchFamily="34" charset="0"/>
              <a:ea typeface="Roboto"/>
              <a:cs typeface="Times New Roman" panose="02020603050405020304" pitchFamily="18" charset="0"/>
              <a:sym typeface="Roboto"/>
            </a:endParaRPr>
          </a:p>
        </p:txBody>
      </p:sp>
      <p:pic>
        <p:nvPicPr>
          <p:cNvPr id="11"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Tree>
    <p:extLst>
      <p:ext uri="{BB962C8B-B14F-4D97-AF65-F5344CB8AC3E}">
        <p14:creationId xmlns:p14="http://schemas.microsoft.com/office/powerpoint/2010/main" val="160425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6</a:t>
            </a:fld>
            <a:endParaRPr lang="en-CA"/>
          </a:p>
        </p:txBody>
      </p:sp>
      <p:graphicFrame>
        <p:nvGraphicFramePr>
          <p:cNvPr id="13" name="Diyagram 12"/>
          <p:cNvGraphicFramePr/>
          <p:nvPr>
            <p:extLst>
              <p:ext uri="{D42A27DB-BD31-4B8C-83A1-F6EECF244321}">
                <p14:modId xmlns:p14="http://schemas.microsoft.com/office/powerpoint/2010/main" val="179547522"/>
              </p:ext>
            </p:extLst>
          </p:nvPr>
        </p:nvGraphicFramePr>
        <p:xfrm>
          <a:off x="410197" y="2216254"/>
          <a:ext cx="11453915" cy="268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sp>
        <p:nvSpPr>
          <p:cNvPr id="8"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ea typeface="Roboto" panose="020B0604020202020204" charset="0"/>
                <a:cs typeface="Roboto" panose="020B0604020202020204" charset="0"/>
              </a:rPr>
              <a:t>GİRİŞİMCİ DESTEK PROGRAMI</a:t>
            </a:r>
            <a:endParaRPr lang="tr-TR" sz="2400" b="1" dirty="0">
              <a:solidFill>
                <a:srgbClr val="FFFFFF"/>
              </a:solidFill>
              <a:latin typeface="Bahnschrift SemiCondensed" panose="020B0502040204020203" pitchFamily="34" charset="0"/>
              <a:ea typeface="Roboto" panose="020B0604020202020204" charset="0"/>
              <a:cs typeface="Roboto" panose="020B0604020202020204" charset="0"/>
              <a:sym typeface="Roboto"/>
            </a:endParaRPr>
          </a:p>
        </p:txBody>
      </p:sp>
      <p:pic>
        <p:nvPicPr>
          <p:cNvPr id="9" name="Picture 3"/>
          <p:cNvPicPr>
            <a:picLocks noChangeAspect="1" noChangeArrowheads="1"/>
          </p:cNvPicPr>
          <p:nvPr/>
        </p:nvPicPr>
        <p:blipFill>
          <a:blip r:embed="rId8" cstate="print"/>
          <a:srcRect/>
          <a:stretch>
            <a:fillRect/>
          </a:stretch>
        </p:blipFill>
        <p:spPr bwMode="auto">
          <a:xfrm>
            <a:off x="11022685" y="74675"/>
            <a:ext cx="960106" cy="677217"/>
          </a:xfrm>
          <a:prstGeom prst="rect">
            <a:avLst/>
          </a:prstGeom>
          <a:noFill/>
          <a:ln w="9525">
            <a:noFill/>
            <a:miter lim="800000"/>
            <a:headEnd/>
            <a:tailEnd/>
          </a:ln>
        </p:spPr>
      </p:pic>
    </p:spTree>
    <p:extLst>
      <p:ext uri="{BB962C8B-B14F-4D97-AF65-F5344CB8AC3E}">
        <p14:creationId xmlns:p14="http://schemas.microsoft.com/office/powerpoint/2010/main" val="77074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
        <p:nvSpPr>
          <p:cNvPr id="26" name="Yuvarlatılmış Dikdörtgen 25"/>
          <p:cNvSpPr/>
          <p:nvPr/>
        </p:nvSpPr>
        <p:spPr>
          <a:xfrm>
            <a:off x="1444240" y="3293801"/>
            <a:ext cx="9767842" cy="1807917"/>
          </a:xfrm>
          <a:prstGeom prst="round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600" dirty="0">
                <a:solidFill>
                  <a:schemeClr val="tx1"/>
                </a:solidFill>
                <a:latin typeface="Bahnschrift SemiCondensed" panose="020B0502040204020203" pitchFamily="34" charset="0"/>
                <a:ea typeface="Roboto" panose="020B0604020202020204" charset="0"/>
                <a:cs typeface="Roboto" panose="020B0604020202020204" charset="0"/>
              </a:rPr>
              <a:t>Ülkemizin stratejik öncelikleri doğrultusunda belirlenen sektörler</a:t>
            </a:r>
          </a:p>
          <a:p>
            <a:pPr lvl="0" algn="ctr"/>
            <a:r>
              <a:rPr lang="tr-TR" sz="2600" dirty="0">
                <a:solidFill>
                  <a:schemeClr val="tx1"/>
                </a:solidFill>
                <a:latin typeface="Bahnschrift SemiCondensed" panose="020B0502040204020203" pitchFamily="34" charset="0"/>
                <a:ea typeface="Roboto" panose="020B0604020202020204" charset="0"/>
                <a:cs typeface="Roboto" panose="020B0604020202020204" charset="0"/>
              </a:rPr>
              <a:t>öncelikli olmak üzere yeni kurulan işletmeleri destekleyerek sürdürülebilirliklerini sağlamak </a:t>
            </a:r>
          </a:p>
        </p:txBody>
      </p:sp>
      <p:sp>
        <p:nvSpPr>
          <p:cNvPr id="27" name="Dikdörtgen 26"/>
          <p:cNvSpPr/>
          <p:nvPr/>
        </p:nvSpPr>
        <p:spPr>
          <a:xfrm>
            <a:off x="5976827" y="1739643"/>
            <a:ext cx="1526380" cy="830997"/>
          </a:xfrm>
          <a:prstGeom prst="rect">
            <a:avLst/>
          </a:prstGeom>
        </p:spPr>
        <p:txBody>
          <a:bodyPr wrap="none">
            <a:spAutoFit/>
          </a:bodyPr>
          <a:lstStyle/>
          <a:p>
            <a:pPr algn="ctr"/>
            <a:r>
              <a:rPr lang="tr-TR" sz="2400" b="1" kern="0" dirty="0">
                <a:solidFill>
                  <a:schemeClr val="bg1"/>
                </a:solidFill>
                <a:latin typeface="Bahnschrift SemiCondensed" panose="020B0502040204020203" pitchFamily="34" charset="0"/>
                <a:cs typeface="Times New Roman" panose="02020603050405020304" pitchFamily="18" charset="0"/>
              </a:rPr>
              <a:t>Programın </a:t>
            </a:r>
            <a:endParaRPr lang="tr-TR" sz="2400" b="1" kern="0" dirty="0" smtClean="0">
              <a:solidFill>
                <a:schemeClr val="bg1"/>
              </a:solidFill>
              <a:latin typeface="Bahnschrift SemiCondensed" panose="020B0502040204020203" pitchFamily="34" charset="0"/>
              <a:cs typeface="Times New Roman" panose="02020603050405020304" pitchFamily="18" charset="0"/>
            </a:endParaRPr>
          </a:p>
          <a:p>
            <a:pPr algn="ctr"/>
            <a:r>
              <a:rPr lang="tr-TR" sz="2400" b="1" kern="0" dirty="0" smtClean="0">
                <a:solidFill>
                  <a:schemeClr val="bg1"/>
                </a:solidFill>
                <a:latin typeface="Bahnschrift SemiCondensed" panose="020B0502040204020203" pitchFamily="34" charset="0"/>
                <a:cs typeface="Times New Roman" panose="02020603050405020304" pitchFamily="18" charset="0"/>
              </a:rPr>
              <a:t>Amacı</a:t>
            </a:r>
            <a:endParaRPr lang="tr-TR" sz="2400" b="1" kern="0" dirty="0">
              <a:solidFill>
                <a:schemeClr val="bg1"/>
              </a:solidFill>
              <a:latin typeface="Bahnschrift SemiCondensed" panose="020B0502040204020203" pitchFamily="34"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80C6FE72-BADD-43E2-9EBD-45E342C62920}" type="slidenum">
              <a:rPr lang="tr-TR" smtClean="0">
                <a:latin typeface="Bahnschrift SemiCondensed" panose="020B0502040204020203" pitchFamily="34" charset="0"/>
              </a:rPr>
              <a:pPr>
                <a:defRPr/>
              </a:pPr>
              <a:t>7</a:t>
            </a:fld>
            <a:endParaRPr lang="tr-TR">
              <a:latin typeface="Bahnschrift SemiCondensed" panose="020B0502040204020203" pitchFamily="34" charset="0"/>
            </a:endParaRPr>
          </a:p>
        </p:txBody>
      </p:sp>
      <p:sp>
        <p:nvSpPr>
          <p:cNvPr id="11" name="Aşağı Ok Belirtme Çizgisi 10"/>
          <p:cNvSpPr/>
          <p:nvPr/>
        </p:nvSpPr>
        <p:spPr>
          <a:xfrm>
            <a:off x="4715844" y="1511303"/>
            <a:ext cx="2521966" cy="1659187"/>
          </a:xfrm>
          <a:prstGeom prst="down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a:latin typeface="Bahnschrift SemiCondensed" panose="020B0502040204020203" pitchFamily="34" charset="0"/>
                <a:ea typeface="Roboto" panose="020B0604020202020204" charset="0"/>
                <a:cs typeface="Roboto" panose="020B0604020202020204" charset="0"/>
              </a:rPr>
              <a:t>Programın </a:t>
            </a:r>
          </a:p>
          <a:p>
            <a:pPr algn="ctr"/>
            <a:r>
              <a:rPr lang="tr-TR" sz="2600" b="1" dirty="0">
                <a:latin typeface="Bahnschrift SemiCondensed" panose="020B0502040204020203" pitchFamily="34" charset="0"/>
                <a:ea typeface="Roboto" panose="020B0604020202020204" charset="0"/>
                <a:cs typeface="Roboto" panose="020B0604020202020204" charset="0"/>
              </a:rPr>
              <a:t>Amacı</a:t>
            </a:r>
          </a:p>
        </p:txBody>
      </p:sp>
      <p:sp>
        <p:nvSpPr>
          <p:cNvPr id="9"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ea typeface="Roboto" panose="020B0604020202020204" charset="0"/>
                <a:cs typeface="Roboto" panose="020B0604020202020204" charset="0"/>
              </a:rPr>
              <a:t>GİRİŞİMCİ DESTEK PROGRAMI</a:t>
            </a:r>
            <a:endParaRPr lang="tr-TR" sz="2400" b="1" dirty="0">
              <a:solidFill>
                <a:srgbClr val="FFFFFF"/>
              </a:solidFill>
              <a:latin typeface="Bahnschrift SemiCondensed" panose="020B0502040204020203" pitchFamily="34" charset="0"/>
              <a:ea typeface="Roboto" panose="020B0604020202020204" charset="0"/>
              <a:cs typeface="Roboto" panose="020B0604020202020204" charset="0"/>
              <a:sym typeface="Roboto"/>
            </a:endParaRPr>
          </a:p>
        </p:txBody>
      </p:sp>
    </p:spTree>
    <p:extLst>
      <p:ext uri="{BB962C8B-B14F-4D97-AF65-F5344CB8AC3E}">
        <p14:creationId xmlns:p14="http://schemas.microsoft.com/office/powerpoint/2010/main" val="369067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
        <p:nvSpPr>
          <p:cNvPr id="26" name="Yuvarlatılmış Dikdörtgen 25"/>
          <p:cNvSpPr/>
          <p:nvPr/>
        </p:nvSpPr>
        <p:spPr>
          <a:xfrm>
            <a:off x="952494" y="3394842"/>
            <a:ext cx="3880514" cy="2597269"/>
          </a:xfrm>
          <a:prstGeom prst="round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11200">
              <a:spcBef>
                <a:spcPct val="0"/>
              </a:spcBef>
            </a:pPr>
            <a:r>
              <a:rPr lang="tr-TR" sz="1800" dirty="0">
                <a:solidFill>
                  <a:schemeClr val="tx1"/>
                </a:solidFill>
                <a:latin typeface="Bahnschrift SemiCondensed" panose="020B0502040204020203" pitchFamily="34" charset="0"/>
                <a:ea typeface="Roboto" panose="020B0604020202020204" charset="0"/>
                <a:cs typeface="Roboto" panose="020B0604020202020204" charset="0"/>
              </a:rPr>
              <a:t>KOSGEB tarafından desteklenen sektörlerde faaliyet gösteren </a:t>
            </a:r>
            <a:r>
              <a:rPr lang="tr-TR" sz="1800" b="1" dirty="0" smtClean="0">
                <a:solidFill>
                  <a:schemeClr val="tx1"/>
                </a:solidFill>
                <a:latin typeface="Bahnschrift SemiCondensed" panose="020B0502040204020203" pitchFamily="34" charset="0"/>
                <a:ea typeface="Roboto" panose="020B0604020202020204" charset="0"/>
                <a:cs typeface="Roboto" panose="020B0604020202020204" charset="0"/>
              </a:rPr>
              <a:t>0-1 yaş arasındaki</a:t>
            </a:r>
            <a:r>
              <a:rPr lang="tr-TR" sz="1800" dirty="0" smtClean="0">
                <a:solidFill>
                  <a:schemeClr val="tx1"/>
                </a:solidFill>
                <a:latin typeface="Bahnschrift SemiCondensed" panose="020B0502040204020203" pitchFamily="34" charset="0"/>
                <a:ea typeface="Roboto" panose="020B0604020202020204" charset="0"/>
                <a:cs typeface="Roboto" panose="020B0604020202020204" charset="0"/>
              </a:rPr>
              <a:t> işletmeler</a:t>
            </a:r>
            <a:endParaRPr lang="tr-TR" sz="1800" b="1" dirty="0">
              <a:solidFill>
                <a:schemeClr val="tx1"/>
              </a:solidFill>
              <a:latin typeface="Bahnschrift SemiCondensed" panose="020B0502040204020203" pitchFamily="34" charset="0"/>
              <a:ea typeface="Roboto" panose="020B0604020202020204" charset="0"/>
              <a:cs typeface="Roboto" panose="020B0604020202020204" charset="0"/>
            </a:endParaRPr>
          </a:p>
        </p:txBody>
      </p:sp>
      <p:sp>
        <p:nvSpPr>
          <p:cNvPr id="27" name="Dikdörtgen 26"/>
          <p:cNvSpPr/>
          <p:nvPr/>
        </p:nvSpPr>
        <p:spPr>
          <a:xfrm>
            <a:off x="5976827" y="1739643"/>
            <a:ext cx="1526380" cy="830997"/>
          </a:xfrm>
          <a:prstGeom prst="rect">
            <a:avLst/>
          </a:prstGeom>
        </p:spPr>
        <p:txBody>
          <a:bodyPr wrap="none">
            <a:spAutoFit/>
          </a:bodyPr>
          <a:lstStyle/>
          <a:p>
            <a:pPr algn="ctr"/>
            <a:r>
              <a:rPr lang="tr-TR" sz="2400" b="1" kern="0" dirty="0">
                <a:solidFill>
                  <a:schemeClr val="bg1"/>
                </a:solidFill>
                <a:latin typeface="Bahnschrift SemiCondensed" panose="020B0502040204020203" pitchFamily="34" charset="0"/>
                <a:cs typeface="Times New Roman" panose="02020603050405020304" pitchFamily="18" charset="0"/>
              </a:rPr>
              <a:t>Programın </a:t>
            </a:r>
            <a:endParaRPr lang="tr-TR" sz="2400" b="1" kern="0" dirty="0" smtClean="0">
              <a:solidFill>
                <a:schemeClr val="bg1"/>
              </a:solidFill>
              <a:latin typeface="Bahnschrift SemiCondensed" panose="020B0502040204020203" pitchFamily="34" charset="0"/>
              <a:cs typeface="Times New Roman" panose="02020603050405020304" pitchFamily="18" charset="0"/>
            </a:endParaRPr>
          </a:p>
          <a:p>
            <a:pPr algn="ctr"/>
            <a:r>
              <a:rPr lang="tr-TR" sz="2400" b="1" kern="0" dirty="0" smtClean="0">
                <a:solidFill>
                  <a:schemeClr val="bg1"/>
                </a:solidFill>
                <a:latin typeface="Bahnschrift SemiCondensed" panose="020B0502040204020203" pitchFamily="34" charset="0"/>
                <a:cs typeface="Times New Roman" panose="02020603050405020304" pitchFamily="18" charset="0"/>
              </a:rPr>
              <a:t>Amacı</a:t>
            </a:r>
            <a:endParaRPr lang="tr-TR" sz="2400" b="1" kern="0" dirty="0">
              <a:solidFill>
                <a:schemeClr val="bg1"/>
              </a:solidFill>
              <a:latin typeface="Bahnschrift SemiCondensed" panose="020B0502040204020203" pitchFamily="34"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80C6FE72-BADD-43E2-9EBD-45E342C62920}" type="slidenum">
              <a:rPr lang="tr-TR" smtClean="0">
                <a:latin typeface="Bahnschrift SemiCondensed" panose="020B0502040204020203" pitchFamily="34" charset="0"/>
              </a:rPr>
              <a:pPr>
                <a:defRPr/>
              </a:pPr>
              <a:t>8</a:t>
            </a:fld>
            <a:endParaRPr lang="tr-TR">
              <a:latin typeface="Bahnschrift SemiCondensed" panose="020B0502040204020203" pitchFamily="34" charset="0"/>
            </a:endParaRPr>
          </a:p>
        </p:txBody>
      </p:sp>
      <p:sp>
        <p:nvSpPr>
          <p:cNvPr id="2" name="Yuvarlatılmış Dikdörtgen 1"/>
          <p:cNvSpPr/>
          <p:nvPr/>
        </p:nvSpPr>
        <p:spPr>
          <a:xfrm>
            <a:off x="4683095" y="1521151"/>
            <a:ext cx="2820112" cy="81185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smtClean="0">
                <a:latin typeface="Bahnschrift SemiCondensed" panose="020B0502040204020203" pitchFamily="34" charset="0"/>
                <a:ea typeface="Roboto" panose="020B0604020202020204" charset="0"/>
                <a:cs typeface="Roboto" panose="020B0604020202020204" charset="0"/>
              </a:rPr>
              <a:t>Kimler Başvuru Yapabilir?</a:t>
            </a:r>
            <a:endParaRPr lang="tr-TR" sz="2600" b="1" dirty="0">
              <a:latin typeface="Bahnschrift SemiCondensed" panose="020B0502040204020203" pitchFamily="34" charset="0"/>
              <a:ea typeface="Roboto" panose="020B0604020202020204" charset="0"/>
              <a:cs typeface="Roboto" panose="020B0604020202020204" charset="0"/>
            </a:endParaRPr>
          </a:p>
        </p:txBody>
      </p:sp>
      <p:sp>
        <p:nvSpPr>
          <p:cNvPr id="6" name="Bükülü Ok 5"/>
          <p:cNvSpPr/>
          <p:nvPr/>
        </p:nvSpPr>
        <p:spPr>
          <a:xfrm rot="5400000">
            <a:off x="8384187" y="1396498"/>
            <a:ext cx="820252" cy="1785256"/>
          </a:xfrm>
          <a:prstGeom prst="ben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latin typeface="Bahnschrift SemiCondensed" panose="020B0502040204020203" pitchFamily="34" charset="0"/>
            </a:endParaRPr>
          </a:p>
        </p:txBody>
      </p:sp>
      <p:sp>
        <p:nvSpPr>
          <p:cNvPr id="14" name="Bükülü Ok 13"/>
          <p:cNvSpPr/>
          <p:nvPr/>
        </p:nvSpPr>
        <p:spPr>
          <a:xfrm rot="5400000" flipV="1">
            <a:off x="3047015" y="1454326"/>
            <a:ext cx="805603" cy="1669601"/>
          </a:xfrm>
          <a:prstGeom prst="bentArrow">
            <a:avLst>
              <a:gd name="adj1" fmla="val 25000"/>
              <a:gd name="adj2" fmla="val 25000"/>
              <a:gd name="adj3" fmla="val 25000"/>
              <a:gd name="adj4" fmla="val 42669"/>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latin typeface="Bahnschrift SemiCondensed" panose="020B0502040204020203" pitchFamily="34" charset="0"/>
            </a:endParaRPr>
          </a:p>
        </p:txBody>
      </p:sp>
      <p:sp>
        <p:nvSpPr>
          <p:cNvPr id="15" name="Yuvarlatılmış Dikdörtgen 14"/>
          <p:cNvSpPr/>
          <p:nvPr/>
        </p:nvSpPr>
        <p:spPr>
          <a:xfrm>
            <a:off x="6435081" y="3410140"/>
            <a:ext cx="5281203" cy="2581971"/>
          </a:xfrm>
          <a:prstGeom prst="round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711200">
              <a:spcBef>
                <a:spcPct val="0"/>
              </a:spcBef>
            </a:pP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NACE </a:t>
            </a:r>
            <a:r>
              <a:rPr lang="tr-TR" sz="1700" dirty="0" err="1">
                <a:solidFill>
                  <a:schemeClr val="tx1"/>
                </a:solidFill>
                <a:latin typeface="Bahnschrift SemiCondensed" panose="020B0502040204020203" pitchFamily="34" charset="0"/>
                <a:ea typeface="Roboto" panose="020B0604020202020204" charset="0"/>
                <a:cs typeface="Roboto" panose="020B0604020202020204" charset="0"/>
              </a:rPr>
              <a:t>Rev</a:t>
            </a: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 2’ye </a:t>
            </a:r>
            <a:r>
              <a:rPr lang="tr-TR" sz="1700" dirty="0" smtClean="0">
                <a:solidFill>
                  <a:schemeClr val="tx1"/>
                </a:solidFill>
                <a:latin typeface="Bahnschrift SemiCondensed" panose="020B0502040204020203" pitchFamily="34" charset="0"/>
                <a:ea typeface="Roboto" panose="020B0604020202020204" charset="0"/>
                <a:cs typeface="Roboto" panose="020B0604020202020204" charset="0"/>
              </a:rPr>
              <a:t>göre;</a:t>
            </a:r>
          </a:p>
          <a:p>
            <a:pPr marL="342900" lvl="0" indent="-342900" defTabSz="711200">
              <a:spcBef>
                <a:spcPct val="0"/>
              </a:spcBef>
              <a:buFont typeface="Wingdings" panose="05000000000000000000" pitchFamily="2" charset="2"/>
              <a:buChar char="q"/>
            </a:pPr>
            <a:r>
              <a:rPr lang="tr-TR" sz="1700" dirty="0" smtClean="0">
                <a:solidFill>
                  <a:schemeClr val="tx1"/>
                </a:solidFill>
                <a:latin typeface="Bahnschrift SemiCondensed" panose="020B0502040204020203" pitchFamily="34" charset="0"/>
                <a:ea typeface="Roboto" panose="020B0604020202020204" charset="0"/>
                <a:cs typeface="Roboto" panose="020B0604020202020204" charset="0"/>
              </a:rPr>
              <a:t>C-İmalat </a:t>
            </a:r>
            <a:endParaRPr lang="tr-TR" sz="1700" dirty="0">
              <a:solidFill>
                <a:schemeClr val="tx1"/>
              </a:solidFill>
              <a:latin typeface="Bahnschrift SemiCondensed" panose="020B0502040204020203" pitchFamily="34" charset="0"/>
              <a:ea typeface="Roboto" panose="020B0604020202020204" charset="0"/>
              <a:cs typeface="Roboto" panose="020B0604020202020204" charset="0"/>
            </a:endParaRPr>
          </a:p>
          <a:p>
            <a:pPr marL="342900" lvl="0" indent="-342900" defTabSz="711200">
              <a:spcBef>
                <a:spcPct val="0"/>
              </a:spcBef>
              <a:buFont typeface="Wingdings" panose="05000000000000000000" pitchFamily="2" charset="2"/>
              <a:buChar char="q"/>
            </a:pP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61-Telekomünikasyon</a:t>
            </a:r>
          </a:p>
          <a:p>
            <a:pPr marL="342900" lvl="0" indent="-342900" defTabSz="711200">
              <a:spcBef>
                <a:spcPct val="0"/>
              </a:spcBef>
              <a:buFont typeface="Wingdings" panose="05000000000000000000" pitchFamily="2" charset="2"/>
              <a:buChar char="q"/>
            </a:pP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62-Bilgisayar programlama, danışmanlık ve ilgili faaliyetler</a:t>
            </a:r>
          </a:p>
          <a:p>
            <a:pPr marL="342900" lvl="0" indent="-342900" defTabSz="711200">
              <a:spcBef>
                <a:spcPct val="0"/>
              </a:spcBef>
              <a:buFont typeface="Wingdings" panose="05000000000000000000" pitchFamily="2" charset="2"/>
              <a:buChar char="q"/>
            </a:pP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63-Bilgi hizmet faaliyetleri</a:t>
            </a:r>
          </a:p>
          <a:p>
            <a:pPr marL="342900" lvl="0" indent="-342900" defTabSz="711200">
              <a:spcBef>
                <a:spcPct val="0"/>
              </a:spcBef>
              <a:buFont typeface="Wingdings" panose="05000000000000000000" pitchFamily="2" charset="2"/>
              <a:buChar char="q"/>
            </a:pP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72-Bilimsel araştırma ve geliştirme </a:t>
            </a:r>
            <a:r>
              <a:rPr lang="tr-TR" sz="1700" dirty="0" smtClean="0">
                <a:solidFill>
                  <a:schemeClr val="tx1"/>
                </a:solidFill>
                <a:latin typeface="Bahnschrift SemiCondensed" panose="020B0502040204020203" pitchFamily="34" charset="0"/>
                <a:ea typeface="Roboto" panose="020B0604020202020204" charset="0"/>
                <a:cs typeface="Roboto" panose="020B0604020202020204" charset="0"/>
              </a:rPr>
              <a:t>faaliyetleri</a:t>
            </a:r>
          </a:p>
          <a:p>
            <a:pPr lvl="0" defTabSz="711200">
              <a:spcBef>
                <a:spcPct val="0"/>
              </a:spcBef>
            </a:pPr>
            <a:r>
              <a:rPr lang="tr-TR" sz="1700" dirty="0">
                <a:solidFill>
                  <a:schemeClr val="tx1"/>
                </a:solidFill>
                <a:latin typeface="Bahnschrift SemiCondensed" panose="020B0502040204020203" pitchFamily="34" charset="0"/>
                <a:ea typeface="Roboto" panose="020B0604020202020204" charset="0"/>
                <a:cs typeface="Roboto" panose="020B0604020202020204" charset="0"/>
              </a:rPr>
              <a:t>s</a:t>
            </a:r>
            <a:r>
              <a:rPr lang="tr-TR" sz="1700" dirty="0" smtClean="0">
                <a:solidFill>
                  <a:schemeClr val="tx1"/>
                </a:solidFill>
                <a:latin typeface="Bahnschrift SemiCondensed" panose="020B0502040204020203" pitchFamily="34" charset="0"/>
                <a:ea typeface="Roboto" panose="020B0604020202020204" charset="0"/>
                <a:cs typeface="Roboto" panose="020B0604020202020204" charset="0"/>
              </a:rPr>
              <a:t>ektörlerinde faaliyet gösteren </a:t>
            </a:r>
            <a:r>
              <a:rPr lang="tr-TR" sz="1700" b="1" dirty="0" smtClean="0">
                <a:solidFill>
                  <a:schemeClr val="tx1"/>
                </a:solidFill>
                <a:latin typeface="Bahnschrift SemiCondensed" panose="020B0502040204020203" pitchFamily="34" charset="0"/>
                <a:ea typeface="Roboto" panose="020B0604020202020204" charset="0"/>
                <a:cs typeface="Roboto" panose="020B0604020202020204" charset="0"/>
              </a:rPr>
              <a:t>0-3 yaş arasındaki </a:t>
            </a:r>
            <a:r>
              <a:rPr lang="tr-TR" sz="1700" dirty="0" smtClean="0">
                <a:solidFill>
                  <a:schemeClr val="tx1"/>
                </a:solidFill>
                <a:latin typeface="Bahnschrift SemiCondensed" panose="020B0502040204020203" pitchFamily="34" charset="0"/>
                <a:ea typeface="Roboto" panose="020B0604020202020204" charset="0"/>
                <a:cs typeface="Roboto" panose="020B0604020202020204" charset="0"/>
              </a:rPr>
              <a:t>işletmeler </a:t>
            </a:r>
            <a:endParaRPr lang="tr-TR" sz="1700" b="1" dirty="0">
              <a:solidFill>
                <a:schemeClr val="tx1"/>
              </a:solidFill>
              <a:latin typeface="Bahnschrift SemiCondensed" panose="020B0502040204020203" pitchFamily="34" charset="0"/>
              <a:ea typeface="Roboto" panose="020B0604020202020204" charset="0"/>
              <a:cs typeface="Roboto" panose="020B0604020202020204" charset="0"/>
            </a:endParaRPr>
          </a:p>
        </p:txBody>
      </p:sp>
      <p:sp>
        <p:nvSpPr>
          <p:cNvPr id="9" name="Yuvarlatılmış Dikdörtgen 8"/>
          <p:cNvSpPr/>
          <p:nvPr/>
        </p:nvSpPr>
        <p:spPr>
          <a:xfrm>
            <a:off x="1102407" y="2859264"/>
            <a:ext cx="3580688" cy="47767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smtClean="0">
                <a:latin typeface="Bahnschrift SemiCondensed" panose="020B0502040204020203" pitchFamily="34" charset="0"/>
                <a:ea typeface="Roboto" panose="020B0604020202020204" charset="0"/>
                <a:cs typeface="Roboto" panose="020B0604020202020204" charset="0"/>
              </a:rPr>
              <a:t>İŞ KURMA DESTEĞİ</a:t>
            </a:r>
            <a:endParaRPr lang="tr-TR" sz="1800" b="1" dirty="0">
              <a:latin typeface="Bahnschrift SemiCondensed" panose="020B0502040204020203" pitchFamily="34" charset="0"/>
              <a:ea typeface="Roboto" panose="020B0604020202020204" charset="0"/>
              <a:cs typeface="Roboto" panose="020B0604020202020204" charset="0"/>
            </a:endParaRPr>
          </a:p>
        </p:txBody>
      </p:sp>
      <p:sp>
        <p:nvSpPr>
          <p:cNvPr id="17" name="Yuvarlatılmış Dikdörtgen 16"/>
          <p:cNvSpPr/>
          <p:nvPr/>
        </p:nvSpPr>
        <p:spPr>
          <a:xfrm>
            <a:off x="7333061" y="2859263"/>
            <a:ext cx="3580688" cy="477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smtClean="0">
                <a:latin typeface="Bahnschrift SemiCondensed" panose="020B0502040204020203" pitchFamily="34" charset="0"/>
                <a:ea typeface="Roboto" panose="020B0604020202020204" charset="0"/>
                <a:cs typeface="Roboto" panose="020B0604020202020204" charset="0"/>
              </a:rPr>
              <a:t>İŞ GELİŞTİRME DESTEĞİ</a:t>
            </a:r>
            <a:endParaRPr lang="tr-TR" sz="1800" b="1" dirty="0">
              <a:latin typeface="Bahnschrift SemiCondensed" panose="020B0502040204020203" pitchFamily="34" charset="0"/>
              <a:ea typeface="Roboto" panose="020B0604020202020204" charset="0"/>
              <a:cs typeface="Roboto" panose="020B0604020202020204" charset="0"/>
            </a:endParaRPr>
          </a:p>
        </p:txBody>
      </p:sp>
      <p:sp>
        <p:nvSpPr>
          <p:cNvPr id="16"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ea typeface="Roboto" panose="020B0604020202020204" charset="0"/>
                <a:cs typeface="Roboto" panose="020B0604020202020204" charset="0"/>
              </a:rPr>
              <a:t>GİRİŞİMCİ DESTEK PROGRAMI</a:t>
            </a:r>
            <a:endParaRPr lang="tr-TR" sz="2400" b="1" dirty="0">
              <a:solidFill>
                <a:srgbClr val="FFFFFF"/>
              </a:solidFill>
              <a:latin typeface="Bahnschrift SemiCondensed" panose="020B0502040204020203" pitchFamily="34" charset="0"/>
              <a:ea typeface="Roboto" panose="020B0604020202020204" charset="0"/>
              <a:cs typeface="Roboto" panose="020B0604020202020204" charset="0"/>
              <a:sym typeface="Roboto"/>
            </a:endParaRPr>
          </a:p>
        </p:txBody>
      </p:sp>
    </p:spTree>
    <p:extLst>
      <p:ext uri="{BB962C8B-B14F-4D97-AF65-F5344CB8AC3E}">
        <p14:creationId xmlns:p14="http://schemas.microsoft.com/office/powerpoint/2010/main" val="3191633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0" y="73977"/>
            <a:ext cx="2749623" cy="677915"/>
          </a:xfrm>
          <a:prstGeom prst="rect">
            <a:avLst/>
          </a:prstGeom>
        </p:spPr>
      </p:pic>
      <p:pic>
        <p:nvPicPr>
          <p:cNvPr id="5" name="Picture 3"/>
          <p:cNvPicPr>
            <a:picLocks noChangeAspect="1" noChangeArrowheads="1"/>
          </p:cNvPicPr>
          <p:nvPr/>
        </p:nvPicPr>
        <p:blipFill>
          <a:blip r:embed="rId4" cstate="print"/>
          <a:srcRect/>
          <a:stretch>
            <a:fillRect/>
          </a:stretch>
        </p:blipFill>
        <p:spPr bwMode="auto">
          <a:xfrm>
            <a:off x="11022685" y="74675"/>
            <a:ext cx="960106" cy="677217"/>
          </a:xfrm>
          <a:prstGeom prst="rect">
            <a:avLst/>
          </a:prstGeom>
          <a:noFill/>
          <a:ln w="9525">
            <a:noFill/>
            <a:miter lim="800000"/>
            <a:headEnd/>
            <a:tailEnd/>
          </a:ln>
        </p:spPr>
      </p:pic>
      <p:sp>
        <p:nvSpPr>
          <p:cNvPr id="28" name="Dikdörtgen 27"/>
          <p:cNvSpPr/>
          <p:nvPr/>
        </p:nvSpPr>
        <p:spPr>
          <a:xfrm>
            <a:off x="367522" y="4149626"/>
            <a:ext cx="2133900" cy="1015663"/>
          </a:xfrm>
          <a:prstGeom prst="rect">
            <a:avLst/>
          </a:prstGeom>
        </p:spPr>
        <p:txBody>
          <a:bodyPr wrap="square">
            <a:spAutoFit/>
          </a:bodyPr>
          <a:lstStyle/>
          <a:p>
            <a:pPr algn="ctr"/>
            <a:r>
              <a:rPr lang="tr-TR" sz="2000" b="1" kern="0" dirty="0" smtClean="0">
                <a:solidFill>
                  <a:schemeClr val="bg1"/>
                </a:solidFill>
                <a:latin typeface="Bahnschrift SemiCondensed" panose="020B0502040204020203" pitchFamily="34" charset="0"/>
                <a:cs typeface="Times New Roman" panose="02020603050405020304" pitchFamily="18" charset="0"/>
                <a:sym typeface="Roboto"/>
              </a:rPr>
              <a:t>Programdan Yararlanma </a:t>
            </a:r>
          </a:p>
          <a:p>
            <a:pPr algn="ctr"/>
            <a:r>
              <a:rPr lang="tr-TR" sz="2000" b="1" kern="0" dirty="0" smtClean="0">
                <a:solidFill>
                  <a:schemeClr val="bg1"/>
                </a:solidFill>
                <a:latin typeface="Bahnschrift SemiCondensed" panose="020B0502040204020203" pitchFamily="34" charset="0"/>
                <a:cs typeface="Times New Roman" panose="02020603050405020304" pitchFamily="18" charset="0"/>
                <a:sym typeface="Roboto"/>
              </a:rPr>
              <a:t>Koşulları</a:t>
            </a:r>
            <a:endParaRPr lang="tr-TR" sz="2000" b="1" kern="0" dirty="0">
              <a:solidFill>
                <a:schemeClr val="bg1"/>
              </a:solidFill>
              <a:latin typeface="Bahnschrift SemiCondensed" panose="020B0502040204020203" pitchFamily="34" charset="0"/>
              <a:cs typeface="Times New Roman" panose="02020603050405020304" pitchFamily="18" charset="0"/>
              <a:sym typeface="Roboto"/>
            </a:endParaRPr>
          </a:p>
        </p:txBody>
      </p:sp>
      <p:sp>
        <p:nvSpPr>
          <p:cNvPr id="31" name="Yuvarlatılmış Dikdörtgen 30"/>
          <p:cNvSpPr/>
          <p:nvPr/>
        </p:nvSpPr>
        <p:spPr>
          <a:xfrm>
            <a:off x="794760" y="2033900"/>
            <a:ext cx="11111120" cy="4322450"/>
          </a:xfrm>
          <a:prstGeom prst="roundRect">
            <a:avLst/>
          </a:prstGeom>
          <a:solidFill>
            <a:schemeClr val="bg2"/>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lvl="0" indent="-273050" defTabSz="711200">
              <a:spcBef>
                <a:spcPct val="0"/>
              </a:spcBef>
              <a:buFont typeface="Wingdings" panose="05000000000000000000" pitchFamily="2" charset="2"/>
              <a:buChar char="Ø"/>
            </a:pPr>
            <a:endParaRPr lang="tr-TR" sz="2000" dirty="0" smtClean="0">
              <a:solidFill>
                <a:schemeClr val="tx1"/>
              </a:solidFill>
              <a:latin typeface="Bahnschrift SemiCondensed" panose="020B0502040204020203" pitchFamily="34" charset="0"/>
              <a:cs typeface="Times New Roman" panose="02020603050405020304" pitchFamily="18" charset="0"/>
            </a:endParaRPr>
          </a:p>
          <a:p>
            <a:pPr marL="358775" lvl="0" indent="-273050" defTabSz="711200">
              <a:spcBef>
                <a:spcPct val="0"/>
              </a:spcBef>
              <a:buFont typeface="Wingdings" panose="05000000000000000000" pitchFamily="2" charset="2"/>
              <a:buChar char="Ø"/>
            </a:pP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İşletmenin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Türk Ticaret Kanunu’nda tanımlı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gerçek veya tüzel kişi statüsünde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olması ve sistemde kayıtlı, işletme beyanının güncel ve aktif durumda olması</a:t>
            </a: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a:t>
            </a:r>
          </a:p>
          <a:p>
            <a:pPr marL="358775" lvl="0" indent="-273050" defTabSz="711200">
              <a:spcBef>
                <a:spcPct val="0"/>
              </a:spcBef>
              <a:buFont typeface="Wingdings" panose="05000000000000000000" pitchFamily="2" charset="2"/>
              <a:buChar char="Ø"/>
            </a:pPr>
            <a:endPar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endParaRPr>
          </a:p>
          <a:p>
            <a:pPr marL="358775" indent="-273050" defTabSz="711200">
              <a:spcBef>
                <a:spcPct val="0"/>
              </a:spcBef>
              <a:buFont typeface="Wingdings" panose="05000000000000000000" pitchFamily="2" charset="2"/>
              <a:buChar char="Ø"/>
            </a:pP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Girişimcinin işletmeyi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münferiden temsile yetkili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olması,</a:t>
            </a:r>
          </a:p>
          <a:p>
            <a:pPr marL="358775" lvl="0" indent="-273050" defTabSz="711200">
              <a:spcBef>
                <a:spcPct val="0"/>
              </a:spcBef>
              <a:buFont typeface="Wingdings" panose="05000000000000000000" pitchFamily="2" charset="2"/>
              <a:buChar char="Ø"/>
            </a:pPr>
            <a:endParaRPr lang="tr-TR" sz="1900" dirty="0">
              <a:solidFill>
                <a:schemeClr val="tx1"/>
              </a:solidFill>
              <a:latin typeface="Bahnschrift SemiCondensed" panose="020B0502040204020203" pitchFamily="34" charset="0"/>
              <a:ea typeface="Roboto" panose="020B0604020202020204" charset="0"/>
              <a:cs typeface="Roboto" panose="020B0604020202020204" charset="0"/>
            </a:endParaRPr>
          </a:p>
          <a:p>
            <a:pPr marL="358775" indent="-273050" defTabSz="711200">
              <a:spcBef>
                <a:spcPct val="0"/>
              </a:spcBef>
              <a:buFont typeface="Wingdings" panose="05000000000000000000" pitchFamily="2" charset="2"/>
              <a:buChar char="Ø"/>
            </a:pP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Girişimcinin,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işletmede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en az %50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oranında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kurucu ortak olması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ve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son 3 yıl içinde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herhangi bir firmada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%25 ve üzeri ortaklığının/sahipliğinin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bulunmaması, </a:t>
            </a:r>
          </a:p>
          <a:p>
            <a:pPr marL="358775" lvl="0" indent="-273050" defTabSz="711200">
              <a:spcBef>
                <a:spcPct val="0"/>
              </a:spcBef>
              <a:buFont typeface="Wingdings" panose="05000000000000000000" pitchFamily="2" charset="2"/>
              <a:buChar char="Ø"/>
            </a:pPr>
            <a:endPar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endParaRPr>
          </a:p>
          <a:p>
            <a:pPr marL="358775" indent="-273050" defTabSz="711200">
              <a:spcBef>
                <a:spcPct val="0"/>
              </a:spcBef>
              <a:buFont typeface="Wingdings" panose="05000000000000000000" pitchFamily="2" charset="2"/>
              <a:buChar char="Ø"/>
            </a:pP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Girişimcinin, İş Kurma Desteğine başvuru yapmadan önce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geleneksel girişimci eğitimini</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 İş Geliştirme Desteğine başvuru yapmadan önce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ileri girişimci eğitimini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tamamlamış olması,</a:t>
            </a:r>
          </a:p>
          <a:p>
            <a:pPr marL="358775" indent="-273050" defTabSz="711200">
              <a:spcBef>
                <a:spcPct val="0"/>
              </a:spcBef>
              <a:buFont typeface="Wingdings" panose="05000000000000000000" pitchFamily="2" charset="2"/>
              <a:buChar char="Ø"/>
            </a:pPr>
            <a:endPar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endParaRPr>
          </a:p>
          <a:p>
            <a:pPr marL="358775" indent="-273050" defTabSz="711200">
              <a:spcBef>
                <a:spcPct val="0"/>
              </a:spcBef>
              <a:buFont typeface="Wingdings" panose="05000000000000000000" pitchFamily="2" charset="2"/>
              <a:buChar char="Ø"/>
            </a:pP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Girişimcinin;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İş Kurma </a:t>
            </a: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Desteğine işletme kuruluş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tarihinden itibaren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bir yıl içerisinde</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 </a:t>
            </a: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İş Geliştirme Desteğine işletme kuruluş </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tarihinden itibaren </a:t>
            </a:r>
            <a:r>
              <a:rPr lang="tr-TR" sz="1900" b="1" dirty="0">
                <a:solidFill>
                  <a:schemeClr val="tx1"/>
                </a:solidFill>
                <a:latin typeface="Bahnschrift SemiCondensed" panose="020B0502040204020203" pitchFamily="34" charset="0"/>
                <a:ea typeface="Roboto" panose="020B0604020202020204" charset="0"/>
                <a:cs typeface="Roboto" panose="020B0604020202020204" charset="0"/>
              </a:rPr>
              <a:t>üç yıl içerisinde</a:t>
            </a:r>
            <a:r>
              <a:rPr lang="tr-TR" sz="1900" dirty="0">
                <a:solidFill>
                  <a:schemeClr val="tx1"/>
                </a:solidFill>
                <a:latin typeface="Bahnschrift SemiCondensed" panose="020B0502040204020203" pitchFamily="34" charset="0"/>
                <a:ea typeface="Roboto" panose="020B0604020202020204" charset="0"/>
                <a:cs typeface="Roboto" panose="020B0604020202020204" charset="0"/>
              </a:rPr>
              <a:t> başvuru yapması</a:t>
            </a:r>
            <a:r>
              <a:rPr lang="tr-TR" sz="1900" dirty="0" smtClean="0">
                <a:solidFill>
                  <a:schemeClr val="tx1"/>
                </a:solidFill>
                <a:latin typeface="Bahnschrift SemiCondensed" panose="020B0502040204020203" pitchFamily="34" charset="0"/>
                <a:ea typeface="Roboto" panose="020B0604020202020204" charset="0"/>
                <a:cs typeface="Roboto" panose="020B0604020202020204" charset="0"/>
              </a:rPr>
              <a:t>,</a:t>
            </a:r>
          </a:p>
          <a:p>
            <a:pPr marL="358775" indent="-273050" defTabSz="711200">
              <a:spcBef>
                <a:spcPct val="0"/>
              </a:spcBef>
              <a:buFont typeface="Wingdings" panose="05000000000000000000" pitchFamily="2" charset="2"/>
              <a:buChar char="Ø"/>
            </a:pPr>
            <a:endParaRPr lang="tr-TR" sz="2000" dirty="0" smtClean="0">
              <a:solidFill>
                <a:schemeClr val="tx1"/>
              </a:solidFill>
              <a:latin typeface="Bahnschrift SemiCondensed" panose="020B0502040204020203" pitchFamily="34"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80C6FE72-BADD-43E2-9EBD-45E342C62920}" type="slidenum">
              <a:rPr lang="tr-TR" smtClean="0">
                <a:latin typeface="Bahnschrift SemiCondensed" panose="020B0502040204020203" pitchFamily="34" charset="0"/>
              </a:rPr>
              <a:pPr>
                <a:defRPr/>
              </a:pPr>
              <a:t>9</a:t>
            </a:fld>
            <a:endParaRPr lang="tr-TR">
              <a:latin typeface="Bahnschrift SemiCondensed" panose="020B0502040204020203" pitchFamily="34" charset="0"/>
            </a:endParaRPr>
          </a:p>
        </p:txBody>
      </p:sp>
      <p:sp>
        <p:nvSpPr>
          <p:cNvPr id="13" name="Yuvarlatılmış Dikdörtgen 12"/>
          <p:cNvSpPr/>
          <p:nvPr/>
        </p:nvSpPr>
        <p:spPr>
          <a:xfrm>
            <a:off x="4674549" y="1005095"/>
            <a:ext cx="2820112" cy="81185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smtClean="0">
                <a:latin typeface="Bahnschrift SemiCondensed" panose="020B0502040204020203" pitchFamily="34" charset="0"/>
                <a:ea typeface="Roboto" panose="020B0604020202020204" charset="0"/>
                <a:cs typeface="Roboto" panose="020B0604020202020204" charset="0"/>
              </a:rPr>
              <a:t>Başvuru Şartları</a:t>
            </a:r>
            <a:endParaRPr lang="tr-TR" sz="2600" b="1" dirty="0">
              <a:latin typeface="Bahnschrift SemiCondensed" panose="020B0502040204020203" pitchFamily="34" charset="0"/>
              <a:ea typeface="Roboto" panose="020B0604020202020204" charset="0"/>
              <a:cs typeface="Roboto" panose="020B0604020202020204" charset="0"/>
            </a:endParaRPr>
          </a:p>
        </p:txBody>
      </p:sp>
      <p:sp>
        <p:nvSpPr>
          <p:cNvPr id="9" name="Rectangle: Rounded Corners 1">
            <a:extLst>
              <a:ext uri="{FF2B5EF4-FFF2-40B4-BE49-F238E27FC236}">
                <a16:creationId xmlns:a16="http://schemas.microsoft.com/office/drawing/2014/main" id="{8FC89AC8-ED00-EC91-D76B-1AEE493E466B}"/>
              </a:ext>
            </a:extLst>
          </p:cNvPr>
          <p:cNvSpPr/>
          <p:nvPr/>
        </p:nvSpPr>
        <p:spPr>
          <a:xfrm>
            <a:off x="3131310" y="128790"/>
            <a:ext cx="7722618" cy="5682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2400" b="1" dirty="0" smtClean="0">
                <a:solidFill>
                  <a:srgbClr val="FFFFFF"/>
                </a:solidFill>
                <a:effectLst>
                  <a:outerShdw blurRad="38100" dist="38100" dir="2700000" algn="tl">
                    <a:srgbClr val="000000">
                      <a:alpha val="43137"/>
                    </a:srgbClr>
                  </a:outerShdw>
                </a:effectLst>
                <a:latin typeface="Bahnschrift SemiCondensed" panose="020B0502040204020203" pitchFamily="34" charset="0"/>
                <a:ea typeface="Roboto" panose="020B0604020202020204" charset="0"/>
                <a:cs typeface="Roboto" panose="020B0604020202020204" charset="0"/>
              </a:rPr>
              <a:t>GİRİŞİMCİ DESTEK PROGRAMI</a:t>
            </a:r>
            <a:endParaRPr lang="tr-TR" sz="2400" b="1" dirty="0">
              <a:solidFill>
                <a:srgbClr val="FFFFFF"/>
              </a:solidFill>
              <a:latin typeface="Bahnschrift SemiCondensed" panose="020B0502040204020203" pitchFamily="34" charset="0"/>
              <a:ea typeface="Roboto" panose="020B0604020202020204" charset="0"/>
              <a:cs typeface="Roboto" panose="020B0604020202020204" charset="0"/>
              <a:sym typeface="Roboto"/>
            </a:endParaRPr>
          </a:p>
        </p:txBody>
      </p:sp>
    </p:spTree>
    <p:extLst>
      <p:ext uri="{BB962C8B-B14F-4D97-AF65-F5344CB8AC3E}">
        <p14:creationId xmlns:p14="http://schemas.microsoft.com/office/powerpoint/2010/main" val="1487539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theme>
</file>

<file path=ppt/theme/theme3.xml><?xml version="1.0" encoding="utf-8"?>
<a:theme xmlns:a="http://schemas.openxmlformats.org/drawingml/2006/main" name="1_Özel Tasarım">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37754</TotalTime>
  <Words>588</Words>
  <Application>Microsoft Office PowerPoint</Application>
  <PresentationFormat>Geniş ekran</PresentationFormat>
  <Paragraphs>116</Paragraphs>
  <Slides>12</Slides>
  <Notes>8</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12</vt:i4>
      </vt:variant>
    </vt:vector>
  </HeadingPairs>
  <TitlesOfParts>
    <vt:vector size="22" baseType="lpstr">
      <vt:lpstr>Bahnschrift SemiLight SemiConde</vt:lpstr>
      <vt:lpstr>Arial</vt:lpstr>
      <vt:lpstr>Times New Roman</vt:lpstr>
      <vt:lpstr>Roboto</vt:lpstr>
      <vt:lpstr>Calibri</vt:lpstr>
      <vt:lpstr>Wingdings</vt:lpstr>
      <vt:lpstr>Bahnschrift SemiCondensed</vt:lpstr>
      <vt:lpstr>2_Özel Tasarım</vt:lpstr>
      <vt:lpstr>Özel Tasarım</vt:lpstr>
      <vt:lpstr>1_Özel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Zekeriya Çoştu</dc:creator>
  <cp:lastModifiedBy>YUSUF YILDIZ</cp:lastModifiedBy>
  <cp:revision>2082</cp:revision>
  <cp:lastPrinted>2024-07-24T06:09:10Z</cp:lastPrinted>
  <dcterms:modified xsi:type="dcterms:W3CDTF">2024-07-24T10:53:42Z</dcterms:modified>
</cp:coreProperties>
</file>