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omments/comment1.xml" ContentType="application/vnd.openxmlformats-officedocument.presentationml.comments+xml"/>
  <Override PartName="/ppt/notesSlides/notesSlide7.xml" ContentType="application/vnd.openxmlformats-officedocument.presentationml.notesSlide+xml"/>
  <Override PartName="/ppt/comments/comment2.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97" r:id="rId2"/>
    <p:sldId id="365" r:id="rId3"/>
    <p:sldId id="317" r:id="rId4"/>
    <p:sldId id="318" r:id="rId5"/>
    <p:sldId id="384" r:id="rId6"/>
    <p:sldId id="385" r:id="rId7"/>
    <p:sldId id="386" r:id="rId8"/>
    <p:sldId id="387" r:id="rId9"/>
    <p:sldId id="364" r:id="rId10"/>
  </p:sldIdLst>
  <p:sldSz cx="12192000" cy="6858000"/>
  <p:notesSz cx="6799263" cy="9929813"/>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Ünal Okumuş" initials="ÜO" lastIdx="26" clrIdx="0">
    <p:extLst>
      <p:ext uri="{19B8F6BF-5375-455C-9EA6-DF929625EA0E}">
        <p15:presenceInfo xmlns:p15="http://schemas.microsoft.com/office/powerpoint/2012/main" userId="Ünal Okumuş" providerId="None"/>
      </p:ext>
    </p:extLst>
  </p:cmAuthor>
  <p:cmAuthor id="2" name="ISMAIL.ATES" initials="I" lastIdx="25" clrIdx="1">
    <p:extLst>
      <p:ext uri="{19B8F6BF-5375-455C-9EA6-DF929625EA0E}">
        <p15:presenceInfo xmlns:p15="http://schemas.microsoft.com/office/powerpoint/2012/main" userId="S-1-5-21-1953079236-1855986223-2648030211-149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D8E"/>
    <a:srgbClr val="A6D4D7"/>
    <a:srgbClr val="954F72"/>
    <a:srgbClr val="D0B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06" autoAdjust="0"/>
    <p:restoredTop sz="74618" autoAdjust="0"/>
  </p:normalViewPr>
  <p:slideViewPr>
    <p:cSldViewPr snapToGrid="0">
      <p:cViewPr varScale="1">
        <p:scale>
          <a:sx n="85" d="100"/>
          <a:sy n="85" d="100"/>
        </p:scale>
        <p:origin x="2082" y="78"/>
      </p:cViewPr>
      <p:guideLst>
        <p:guide orient="horz" pos="2160"/>
        <p:guide pos="3840"/>
      </p:guideLst>
    </p:cSldViewPr>
  </p:slideViewPr>
  <p:notesTextViewPr>
    <p:cViewPr>
      <p:scale>
        <a:sx n="150" d="100"/>
        <a:sy n="150" d="100"/>
      </p:scale>
      <p:origin x="0" y="0"/>
    </p:cViewPr>
  </p:notesTextViewPr>
  <p:notesViewPr>
    <p:cSldViewPr snapToGrid="0">
      <p:cViewPr varScale="1">
        <p:scale>
          <a:sx n="78" d="100"/>
          <a:sy n="78" d="100"/>
        </p:scale>
        <p:origin x="397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4-05-21T16:24:48.286" idx="23">
    <p:pos x="10" y="10"/>
    <p:text>not kısmında gerekli düzenleme yapıldı.</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2" dt="2024-05-21T16:25:44.257" idx="24">
    <p:pos x="10" y="10"/>
    <p:text>not kısmında gerekli düzenleme yapıldı.</p:text>
    <p:extLst>
      <p:ext uri="{C676402C-5697-4E1C-873F-D02D1690AC5C}">
        <p15:threadingInfo xmlns:p15="http://schemas.microsoft.com/office/powerpoint/2012/main" timeZoneBias="-18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E19900-0126-4799-807B-B3640573FDCA}" type="doc">
      <dgm:prSet loTypeId="urn:microsoft.com/office/officeart/2005/8/layout/default#1" loCatId="list" qsTypeId="urn:microsoft.com/office/officeart/2005/8/quickstyle/simple5" qsCatId="simple" csTypeId="urn:microsoft.com/office/officeart/2005/8/colors/colorful1#1" csCatId="colorful" phldr="1"/>
      <dgm:spPr/>
      <dgm:t>
        <a:bodyPr/>
        <a:lstStyle/>
        <a:p>
          <a:endParaRPr lang="tr-TR"/>
        </a:p>
      </dgm:t>
    </dgm:pt>
    <dgm:pt modelId="{51B2993E-1CA1-4AE3-9886-F8D7AED7897A}">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marL="1081088" indent="0" algn="l" rtl="0"/>
          <a:r>
            <a:rPr lang="tr-TR" dirty="0"/>
            <a:t>- Gezici </a:t>
          </a:r>
        </a:p>
        <a:p>
          <a:pPr marL="1081088" indent="0" algn="l" rtl="0"/>
          <a:r>
            <a:rPr lang="tr-TR" dirty="0"/>
            <a:t>- Sabit</a:t>
          </a:r>
        </a:p>
      </dgm:t>
    </dgm:pt>
    <dgm:pt modelId="{70C64944-5D27-4B58-90DD-3CFE7FCAB484}" type="parTrans" cxnId="{0709EB6E-C38A-461D-B554-A0DB51907B47}">
      <dgm:prSet/>
      <dgm:spPr/>
      <dgm:t>
        <a:bodyPr/>
        <a:lstStyle/>
        <a:p>
          <a:endParaRPr lang="tr-TR"/>
        </a:p>
      </dgm:t>
    </dgm:pt>
    <dgm:pt modelId="{3B95F930-F4C9-4708-8C9A-88B66144292B}" type="sibTrans" cxnId="{0709EB6E-C38A-461D-B554-A0DB51907B47}">
      <dgm:prSet/>
      <dgm:spPr/>
      <dgm:t>
        <a:bodyPr/>
        <a:lstStyle/>
        <a:p>
          <a:endParaRPr lang="tr-TR"/>
        </a:p>
      </dgm:t>
    </dgm:pt>
    <dgm:pt modelId="{2C6C4102-DBCA-4418-81E8-969A2D7E8ACC}">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r-TR" dirty="0"/>
            <a:t>Esnaf ve sanatkâr meslek kollarına dahil</a:t>
          </a:r>
        </a:p>
      </dgm:t>
    </dgm:pt>
    <dgm:pt modelId="{0C22AE6B-BF7F-4C84-AA55-D18070092A4F}" type="parTrans" cxnId="{0AAC2A83-77CF-4881-A727-2E33693AE971}">
      <dgm:prSet/>
      <dgm:spPr/>
      <dgm:t>
        <a:bodyPr/>
        <a:lstStyle/>
        <a:p>
          <a:endParaRPr lang="tr-TR"/>
        </a:p>
      </dgm:t>
    </dgm:pt>
    <dgm:pt modelId="{995AE4C6-223A-45FE-AF25-0A0F2FDFDC92}" type="sibTrans" cxnId="{0AAC2A83-77CF-4881-A727-2E33693AE971}">
      <dgm:prSet/>
      <dgm:spPr/>
      <dgm:t>
        <a:bodyPr/>
        <a:lstStyle/>
        <a:p>
          <a:endParaRPr lang="tr-TR"/>
        </a:p>
      </dgm:t>
    </dgm:pt>
    <dgm:pt modelId="{63CAAAE3-C708-4E3F-AAE6-5358BEBB8FF0}">
      <dgm:prSet/>
      <dgm:spPr>
        <a:effectLst>
          <a:outerShdw blurRad="50800" dist="38100" dir="2700000" algn="tl" rotWithShape="0">
            <a:prstClr val="black">
              <a:alpha val="40000"/>
            </a:prstClr>
          </a:outerShdw>
          <a:reflection blurRad="6350" stA="52000" endA="300" endPos="35000" dir="5400000" sy="-100000" algn="bl" rotWithShape="0"/>
        </a:effectLst>
      </dgm:spPr>
      <dgm:t>
        <a:bodyPr/>
        <a:lstStyle/>
        <a:p>
          <a:pPr rtl="0"/>
          <a:r>
            <a:rPr lang="tr-TR" dirty="0"/>
            <a:t>sermayesi ile birlikte bedenî çalışma</a:t>
          </a:r>
        </a:p>
      </dgm:t>
    </dgm:pt>
    <dgm:pt modelId="{065665C5-DFF3-4671-AF5B-B43D1697F949}" type="parTrans" cxnId="{20C5B747-E6B0-474F-98E2-D3DF7EE4A954}">
      <dgm:prSet/>
      <dgm:spPr/>
      <dgm:t>
        <a:bodyPr/>
        <a:lstStyle/>
        <a:p>
          <a:endParaRPr lang="tr-TR"/>
        </a:p>
      </dgm:t>
    </dgm:pt>
    <dgm:pt modelId="{CB711D08-2A60-49E9-93C3-1EB908A14D0E}" type="sibTrans" cxnId="{20C5B747-E6B0-474F-98E2-D3DF7EE4A954}">
      <dgm:prSet/>
      <dgm:spPr/>
      <dgm:t>
        <a:bodyPr/>
        <a:lstStyle/>
        <a:p>
          <a:endParaRPr lang="tr-TR"/>
        </a:p>
      </dgm:t>
    </dgm:pt>
    <dgm:pt modelId="{98655A29-D8C0-4D9C-A36D-611FF9F16169}">
      <dgm:prSet/>
      <dgm:spPr>
        <a:effectLst>
          <a:outerShdw blurRad="152400" dist="317500" dir="5400000" sx="90000" sy="-19000" rotWithShape="0">
            <a:prstClr val="black">
              <a:alpha val="15000"/>
            </a:prstClr>
          </a:outerShdw>
          <a:reflection blurRad="6350" stA="50000" endA="300" endPos="38500" dist="50800" dir="5400000" sy="-100000" algn="bl" rotWithShape="0"/>
        </a:effectLst>
      </dgm:spPr>
      <dgm:t>
        <a:bodyPr/>
        <a:lstStyle/>
        <a:p>
          <a:pPr rtl="0"/>
          <a:r>
            <a:rPr lang="tr-TR" dirty="0"/>
            <a:t>Kazancı tacir veya sanayici niteliğini kazandırmayacak miktarda olan </a:t>
          </a:r>
        </a:p>
      </dgm:t>
    </dgm:pt>
    <dgm:pt modelId="{8AD6629E-2E56-4510-B12B-5F885C8D5EFC}" type="parTrans" cxnId="{E7E08036-482B-45D1-AD1A-2FC269079204}">
      <dgm:prSet/>
      <dgm:spPr/>
      <dgm:t>
        <a:bodyPr/>
        <a:lstStyle/>
        <a:p>
          <a:endParaRPr lang="tr-TR"/>
        </a:p>
      </dgm:t>
    </dgm:pt>
    <dgm:pt modelId="{9F5890BC-3D3F-4859-A79F-E98532CD5F79}" type="sibTrans" cxnId="{E7E08036-482B-45D1-AD1A-2FC269079204}">
      <dgm:prSet/>
      <dgm:spPr/>
      <dgm:t>
        <a:bodyPr/>
        <a:lstStyle/>
        <a:p>
          <a:endParaRPr lang="tr-TR"/>
        </a:p>
      </dgm:t>
    </dgm:pt>
    <dgm:pt modelId="{ACD0B1BE-1682-442B-86F0-67498B26AF30}">
      <dgm:prSet/>
      <dgm:spPr>
        <a:effectLst>
          <a:outerShdw blurRad="152400" dist="317500" dir="5400000" sx="90000" sy="-19000" rotWithShape="0">
            <a:prstClr val="black">
              <a:alpha val="15000"/>
            </a:prstClr>
          </a:outerShdw>
          <a:reflection blurRad="6350" stA="50000" endA="275" endPos="40000" dist="101600" dir="5400000" sy="-100000" algn="bl" rotWithShape="0"/>
        </a:effectLst>
      </dgm:spPr>
      <dgm:t>
        <a:bodyPr/>
        <a:lstStyle/>
        <a:p>
          <a:pPr marL="360363" indent="0" algn="l" rtl="0"/>
          <a:r>
            <a:rPr lang="tr-TR" dirty="0"/>
            <a:t>- Vergiden Muaf</a:t>
          </a:r>
        </a:p>
        <a:p>
          <a:pPr marL="360363" indent="0" algn="l" rtl="0"/>
          <a:r>
            <a:rPr lang="tr-TR" dirty="0"/>
            <a:t>- Basit Usul</a:t>
          </a:r>
        </a:p>
        <a:p>
          <a:pPr marL="360363" indent="0" algn="l" rtl="0"/>
          <a:r>
            <a:rPr lang="tr-TR" dirty="0"/>
            <a:t>- İşletme Esası</a:t>
          </a:r>
        </a:p>
      </dgm:t>
    </dgm:pt>
    <dgm:pt modelId="{327B227B-2DDC-4F3B-BC3D-7F8307F1793F}" type="parTrans" cxnId="{9F3F556D-70B8-43EC-82B4-F455B3BD8231}">
      <dgm:prSet/>
      <dgm:spPr/>
      <dgm:t>
        <a:bodyPr/>
        <a:lstStyle/>
        <a:p>
          <a:endParaRPr lang="tr-TR"/>
        </a:p>
      </dgm:t>
    </dgm:pt>
    <dgm:pt modelId="{FDB14A61-B38A-4FE7-BDA1-58384129B6C4}" type="sibTrans" cxnId="{9F3F556D-70B8-43EC-82B4-F455B3BD8231}">
      <dgm:prSet/>
      <dgm:spPr/>
      <dgm:t>
        <a:bodyPr/>
        <a:lstStyle/>
        <a:p>
          <a:endParaRPr lang="tr-TR"/>
        </a:p>
      </dgm:t>
    </dgm:pt>
    <dgm:pt modelId="{23564612-2FF2-4336-A261-12309236AC21}" type="pres">
      <dgm:prSet presAssocID="{9CE19900-0126-4799-807B-B3640573FDCA}" presName="diagram" presStyleCnt="0">
        <dgm:presLayoutVars>
          <dgm:dir/>
          <dgm:resizeHandles val="exact"/>
        </dgm:presLayoutVars>
      </dgm:prSet>
      <dgm:spPr/>
    </dgm:pt>
    <dgm:pt modelId="{A8202690-0778-4C55-B9CB-52366553F3C6}" type="pres">
      <dgm:prSet presAssocID="{51B2993E-1CA1-4AE3-9886-F8D7AED7897A}" presName="node" presStyleLbl="node1" presStyleIdx="0" presStyleCnt="5">
        <dgm:presLayoutVars>
          <dgm:bulletEnabled val="1"/>
        </dgm:presLayoutVars>
      </dgm:prSet>
      <dgm:spPr/>
    </dgm:pt>
    <dgm:pt modelId="{7E37C8EF-4005-4B2F-B612-1E3445FCA704}" type="pres">
      <dgm:prSet presAssocID="{3B95F930-F4C9-4708-8C9A-88B66144292B}" presName="sibTrans" presStyleCnt="0"/>
      <dgm:spPr/>
    </dgm:pt>
    <dgm:pt modelId="{B39A1B01-4719-45CD-91BC-99C4C69B921E}" type="pres">
      <dgm:prSet presAssocID="{2C6C4102-DBCA-4418-81E8-969A2D7E8ACC}" presName="node" presStyleLbl="node1" presStyleIdx="1" presStyleCnt="5">
        <dgm:presLayoutVars>
          <dgm:bulletEnabled val="1"/>
        </dgm:presLayoutVars>
      </dgm:prSet>
      <dgm:spPr/>
    </dgm:pt>
    <dgm:pt modelId="{34482641-42DA-4721-A0D5-AE1EBD74918A}" type="pres">
      <dgm:prSet presAssocID="{995AE4C6-223A-45FE-AF25-0A0F2FDFDC92}" presName="sibTrans" presStyleCnt="0"/>
      <dgm:spPr/>
    </dgm:pt>
    <dgm:pt modelId="{8B9079F3-5BD6-4FCC-9F66-1862200FCF44}" type="pres">
      <dgm:prSet presAssocID="{63CAAAE3-C708-4E3F-AAE6-5358BEBB8FF0}" presName="node" presStyleLbl="node1" presStyleIdx="2" presStyleCnt="5">
        <dgm:presLayoutVars>
          <dgm:bulletEnabled val="1"/>
        </dgm:presLayoutVars>
      </dgm:prSet>
      <dgm:spPr/>
    </dgm:pt>
    <dgm:pt modelId="{B60A6896-259C-403D-A156-DCA0A63B7898}" type="pres">
      <dgm:prSet presAssocID="{CB711D08-2A60-49E9-93C3-1EB908A14D0E}" presName="sibTrans" presStyleCnt="0"/>
      <dgm:spPr/>
    </dgm:pt>
    <dgm:pt modelId="{2EEF7482-5CDC-4320-A83B-79BD48D8A640}" type="pres">
      <dgm:prSet presAssocID="{98655A29-D8C0-4D9C-A36D-611FF9F16169}" presName="node" presStyleLbl="node1" presStyleIdx="3" presStyleCnt="5">
        <dgm:presLayoutVars>
          <dgm:bulletEnabled val="1"/>
        </dgm:presLayoutVars>
      </dgm:prSet>
      <dgm:spPr/>
    </dgm:pt>
    <dgm:pt modelId="{D4EF3E4A-85AE-4E8C-836F-A58F37D425FE}" type="pres">
      <dgm:prSet presAssocID="{9F5890BC-3D3F-4859-A79F-E98532CD5F79}" presName="sibTrans" presStyleCnt="0"/>
      <dgm:spPr/>
    </dgm:pt>
    <dgm:pt modelId="{B3E4EB67-0EE5-4746-9AEC-8007126DCE94}" type="pres">
      <dgm:prSet presAssocID="{ACD0B1BE-1682-442B-86F0-67498B26AF30}" presName="node" presStyleLbl="node1" presStyleIdx="4" presStyleCnt="5">
        <dgm:presLayoutVars>
          <dgm:bulletEnabled val="1"/>
        </dgm:presLayoutVars>
      </dgm:prSet>
      <dgm:spPr/>
    </dgm:pt>
  </dgm:ptLst>
  <dgm:cxnLst>
    <dgm:cxn modelId="{EC4B7900-FA7B-485C-98AB-380CDB6C9DA0}" type="presOf" srcId="{51B2993E-1CA1-4AE3-9886-F8D7AED7897A}" destId="{A8202690-0778-4C55-B9CB-52366553F3C6}" srcOrd="0" destOrd="0" presId="urn:microsoft.com/office/officeart/2005/8/layout/default#1"/>
    <dgm:cxn modelId="{EE23A728-B90A-400C-8A2A-C0BE9612C852}" type="presOf" srcId="{9CE19900-0126-4799-807B-B3640573FDCA}" destId="{23564612-2FF2-4336-A261-12309236AC21}" srcOrd="0" destOrd="0" presId="urn:microsoft.com/office/officeart/2005/8/layout/default#1"/>
    <dgm:cxn modelId="{E7E08036-482B-45D1-AD1A-2FC269079204}" srcId="{9CE19900-0126-4799-807B-B3640573FDCA}" destId="{98655A29-D8C0-4D9C-A36D-611FF9F16169}" srcOrd="3" destOrd="0" parTransId="{8AD6629E-2E56-4510-B12B-5F885C8D5EFC}" sibTransId="{9F5890BC-3D3F-4859-A79F-E98532CD5F79}"/>
    <dgm:cxn modelId="{20C5B747-E6B0-474F-98E2-D3DF7EE4A954}" srcId="{9CE19900-0126-4799-807B-B3640573FDCA}" destId="{63CAAAE3-C708-4E3F-AAE6-5358BEBB8FF0}" srcOrd="2" destOrd="0" parTransId="{065665C5-DFF3-4671-AF5B-B43D1697F949}" sibTransId="{CB711D08-2A60-49E9-93C3-1EB908A14D0E}"/>
    <dgm:cxn modelId="{9F3F556D-70B8-43EC-82B4-F455B3BD8231}" srcId="{9CE19900-0126-4799-807B-B3640573FDCA}" destId="{ACD0B1BE-1682-442B-86F0-67498B26AF30}" srcOrd="4" destOrd="0" parTransId="{327B227B-2DDC-4F3B-BC3D-7F8307F1793F}" sibTransId="{FDB14A61-B38A-4FE7-BDA1-58384129B6C4}"/>
    <dgm:cxn modelId="{0709EB6E-C38A-461D-B554-A0DB51907B47}" srcId="{9CE19900-0126-4799-807B-B3640573FDCA}" destId="{51B2993E-1CA1-4AE3-9886-F8D7AED7897A}" srcOrd="0" destOrd="0" parTransId="{70C64944-5D27-4B58-90DD-3CFE7FCAB484}" sibTransId="{3B95F930-F4C9-4708-8C9A-88B66144292B}"/>
    <dgm:cxn modelId="{A98BE579-ED63-478E-B3B1-F50FA03C07A1}" type="presOf" srcId="{98655A29-D8C0-4D9C-A36D-611FF9F16169}" destId="{2EEF7482-5CDC-4320-A83B-79BD48D8A640}" srcOrd="0" destOrd="0" presId="urn:microsoft.com/office/officeart/2005/8/layout/default#1"/>
    <dgm:cxn modelId="{0AAC2A83-77CF-4881-A727-2E33693AE971}" srcId="{9CE19900-0126-4799-807B-B3640573FDCA}" destId="{2C6C4102-DBCA-4418-81E8-969A2D7E8ACC}" srcOrd="1" destOrd="0" parTransId="{0C22AE6B-BF7F-4C84-AA55-D18070092A4F}" sibTransId="{995AE4C6-223A-45FE-AF25-0A0F2FDFDC92}"/>
    <dgm:cxn modelId="{945E0B8C-05D9-48A3-BA12-3D6BB2C3B565}" type="presOf" srcId="{63CAAAE3-C708-4E3F-AAE6-5358BEBB8FF0}" destId="{8B9079F3-5BD6-4FCC-9F66-1862200FCF44}" srcOrd="0" destOrd="0" presId="urn:microsoft.com/office/officeart/2005/8/layout/default#1"/>
    <dgm:cxn modelId="{7EFC77F0-B8FA-43F8-8A7C-AF97FBD120A0}" type="presOf" srcId="{2C6C4102-DBCA-4418-81E8-969A2D7E8ACC}" destId="{B39A1B01-4719-45CD-91BC-99C4C69B921E}" srcOrd="0" destOrd="0" presId="urn:microsoft.com/office/officeart/2005/8/layout/default#1"/>
    <dgm:cxn modelId="{2091C6F6-CF38-4FFC-9733-D5535279897B}" type="presOf" srcId="{ACD0B1BE-1682-442B-86F0-67498B26AF30}" destId="{B3E4EB67-0EE5-4746-9AEC-8007126DCE94}" srcOrd="0" destOrd="0" presId="urn:microsoft.com/office/officeart/2005/8/layout/default#1"/>
    <dgm:cxn modelId="{DF9E56A6-DEB1-4240-A7CA-2AC389575655}" type="presParOf" srcId="{23564612-2FF2-4336-A261-12309236AC21}" destId="{A8202690-0778-4C55-B9CB-52366553F3C6}" srcOrd="0" destOrd="0" presId="urn:microsoft.com/office/officeart/2005/8/layout/default#1"/>
    <dgm:cxn modelId="{0B4E0EA7-47F8-4C44-943E-0321214E916A}" type="presParOf" srcId="{23564612-2FF2-4336-A261-12309236AC21}" destId="{7E37C8EF-4005-4B2F-B612-1E3445FCA704}" srcOrd="1" destOrd="0" presId="urn:microsoft.com/office/officeart/2005/8/layout/default#1"/>
    <dgm:cxn modelId="{B3F42EB6-C157-4F53-A9F9-9ACFE8991958}" type="presParOf" srcId="{23564612-2FF2-4336-A261-12309236AC21}" destId="{B39A1B01-4719-45CD-91BC-99C4C69B921E}" srcOrd="2" destOrd="0" presId="urn:microsoft.com/office/officeart/2005/8/layout/default#1"/>
    <dgm:cxn modelId="{200C9116-876D-4AFB-B5B3-E41CCED2125D}" type="presParOf" srcId="{23564612-2FF2-4336-A261-12309236AC21}" destId="{34482641-42DA-4721-A0D5-AE1EBD74918A}" srcOrd="3" destOrd="0" presId="urn:microsoft.com/office/officeart/2005/8/layout/default#1"/>
    <dgm:cxn modelId="{A307A844-E864-432E-98F7-3FFA3437CF80}" type="presParOf" srcId="{23564612-2FF2-4336-A261-12309236AC21}" destId="{8B9079F3-5BD6-4FCC-9F66-1862200FCF44}" srcOrd="4" destOrd="0" presId="urn:microsoft.com/office/officeart/2005/8/layout/default#1"/>
    <dgm:cxn modelId="{69DDBCED-7E6A-41B2-9DED-5D679AAE6121}" type="presParOf" srcId="{23564612-2FF2-4336-A261-12309236AC21}" destId="{B60A6896-259C-403D-A156-DCA0A63B7898}" srcOrd="5" destOrd="0" presId="urn:microsoft.com/office/officeart/2005/8/layout/default#1"/>
    <dgm:cxn modelId="{32B0064F-EBFB-4F2F-994B-AE8117976F03}" type="presParOf" srcId="{23564612-2FF2-4336-A261-12309236AC21}" destId="{2EEF7482-5CDC-4320-A83B-79BD48D8A640}" srcOrd="6" destOrd="0" presId="urn:microsoft.com/office/officeart/2005/8/layout/default#1"/>
    <dgm:cxn modelId="{917F6C82-04A7-4A3D-8261-37ADFA72E5FE}" type="presParOf" srcId="{23564612-2FF2-4336-A261-12309236AC21}" destId="{D4EF3E4A-85AE-4E8C-836F-A58F37D425FE}" srcOrd="7" destOrd="0" presId="urn:microsoft.com/office/officeart/2005/8/layout/default#1"/>
    <dgm:cxn modelId="{A5D15558-FD59-49B2-9EA3-56182D66CF77}" type="presParOf" srcId="{23564612-2FF2-4336-A261-12309236AC21}" destId="{B3E4EB67-0EE5-4746-9AEC-8007126DCE94}" srcOrd="8" destOrd="0" presId="urn:microsoft.com/office/officeart/2005/8/layout/default#1"/>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6BEC2C-3575-4027-B44F-AC0AEC720A1D}" type="doc">
      <dgm:prSet loTypeId="urn:microsoft.com/office/officeart/2005/8/layout/hProcess6" loCatId="process" qsTypeId="urn:microsoft.com/office/officeart/2005/8/quickstyle/simple5" qsCatId="simple" csTypeId="urn:microsoft.com/office/officeart/2005/8/colors/colorful3" csCatId="colorful" phldr="1"/>
      <dgm:spPr/>
      <dgm:t>
        <a:bodyPr/>
        <a:lstStyle/>
        <a:p>
          <a:endParaRPr lang="tr-TR"/>
        </a:p>
      </dgm:t>
    </dgm:pt>
    <dgm:pt modelId="{F50BBB28-3573-43CA-AA5B-C423DC67D1CA}">
      <dgm:prSet phldrT="[Metin]" custT="1"/>
      <dgm:spPr>
        <a:xfrm>
          <a:off x="1780" y="513901"/>
          <a:ext cx="534296" cy="534296"/>
        </a:xfrm>
      </dgm:spPr>
      <dgm:t>
        <a:bodyPr/>
        <a:lstStyle/>
        <a:p>
          <a:r>
            <a:rPr lang="tr-TR" sz="1600">
              <a:latin typeface="Times New Roman" panose="02020603050405020304" pitchFamily="18" charset="0"/>
              <a:ea typeface="+mn-ea"/>
              <a:cs typeface="Times New Roman" panose="02020603050405020304" pitchFamily="18" charset="0"/>
            </a:rPr>
            <a:t>1</a:t>
          </a:r>
        </a:p>
      </dgm:t>
    </dgm:pt>
    <dgm:pt modelId="{C6E3B623-DA30-4D82-84B9-808AE9109CEC}" type="par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105228EF-B86C-490C-BFD3-8D9D96BE7E28}" type="sibTrans" cxnId="{5851BC57-341C-445C-A7E7-09FD38D8BCA6}">
      <dgm:prSet/>
      <dgm:spPr/>
      <dgm:t>
        <a:bodyPr/>
        <a:lstStyle/>
        <a:p>
          <a:endParaRPr lang="tr-TR" sz="1600">
            <a:latin typeface="Times New Roman" panose="02020603050405020304" pitchFamily="18" charset="0"/>
            <a:cs typeface="Times New Roman" panose="02020603050405020304" pitchFamily="18" charset="0"/>
          </a:endParaRPr>
        </a:p>
      </dgm:t>
    </dgm:pt>
    <dgm:pt modelId="{E82DBA92-0065-4038-A3A3-A465581CDD38}">
      <dgm:prSet phldrT="[Metin]" custT="1"/>
      <dgm:spPr>
        <a:xfrm>
          <a:off x="1534324" y="287871"/>
          <a:ext cx="1342858" cy="986356"/>
        </a:xfrm>
      </dgm:spPr>
      <dgm:t>
        <a:bodyPr/>
        <a:lstStyle/>
        <a:p>
          <a:r>
            <a:rPr lang="tr-TR" sz="1600" dirty="0">
              <a:latin typeface="Times New Roman" panose="02020603050405020304" pitchFamily="18" charset="0"/>
              <a:ea typeface="+mn-ea"/>
              <a:cs typeface="Times New Roman" panose="02020603050405020304" pitchFamily="18" charset="0"/>
            </a:rPr>
            <a:t>Vergi Dairesi</a:t>
          </a:r>
        </a:p>
      </dgm:t>
    </dgm:pt>
    <dgm:pt modelId="{0EACF1B1-C5DC-4AC1-95CB-45F972A7D099}" type="par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F9B26C00-C812-48C1-A0EC-1F05A2753206}" type="sibTrans" cxnId="{7EF6BFBA-7A05-41F9-B375-09FE52E88CE1}">
      <dgm:prSet/>
      <dgm:spPr/>
      <dgm:t>
        <a:bodyPr/>
        <a:lstStyle/>
        <a:p>
          <a:endParaRPr lang="tr-TR" sz="1600">
            <a:latin typeface="Times New Roman" panose="02020603050405020304" pitchFamily="18" charset="0"/>
            <a:cs typeface="Times New Roman" panose="02020603050405020304" pitchFamily="18" charset="0"/>
          </a:endParaRPr>
        </a:p>
      </dgm:t>
    </dgm:pt>
    <dgm:pt modelId="{9E9795B6-5E99-4605-B49A-AEEB50809C85}">
      <dgm:prSet custT="1"/>
      <dgm:spPr>
        <a:xfrm>
          <a:off x="4348903" y="486385"/>
          <a:ext cx="534296" cy="534296"/>
        </a:xfrm>
      </dgm:spPr>
      <dgm:t>
        <a:bodyPr/>
        <a:lstStyle/>
        <a:p>
          <a:r>
            <a:rPr lang="tr-TR" sz="1600" dirty="0">
              <a:latin typeface="Times New Roman" panose="02020603050405020304" pitchFamily="18" charset="0"/>
              <a:ea typeface="+mn-ea"/>
              <a:cs typeface="Times New Roman" panose="02020603050405020304" pitchFamily="18" charset="0"/>
            </a:rPr>
            <a:t>3</a:t>
          </a:r>
        </a:p>
      </dgm:t>
    </dgm:pt>
    <dgm:pt modelId="{B3174C0B-86A1-4706-8B68-5F4A962F0156}" type="par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225C654D-A52C-4A96-BCB7-26F95FC2A543}" type="sibTrans" cxnId="{96A4E6DA-C82C-4AF2-AF08-0A0C45318FC9}">
      <dgm:prSet/>
      <dgm:spPr/>
      <dgm:t>
        <a:bodyPr/>
        <a:lstStyle/>
        <a:p>
          <a:endParaRPr lang="tr-TR" sz="1600">
            <a:latin typeface="Times New Roman" panose="02020603050405020304" pitchFamily="18" charset="0"/>
            <a:cs typeface="Times New Roman" panose="02020603050405020304" pitchFamily="18" charset="0"/>
          </a:endParaRPr>
        </a:p>
      </dgm:t>
    </dgm:pt>
    <dgm:pt modelId="{1C0A4B6A-1EE3-4514-9D95-A8574EA13DDA}">
      <dgm:prSet custT="1"/>
      <dgm:spPr>
        <a:xfrm>
          <a:off x="4682726" y="314007"/>
          <a:ext cx="1068593" cy="934085"/>
        </a:xfrm>
      </dgm:spPr>
      <dgm:t>
        <a:bodyPr/>
        <a:lstStyle/>
        <a:p>
          <a:r>
            <a:rPr lang="tr-TR" sz="1600">
              <a:latin typeface="Times New Roman" panose="02020603050405020304" pitchFamily="18" charset="0"/>
              <a:ea typeface="+mn-ea"/>
              <a:cs typeface="Times New Roman" panose="02020603050405020304" pitchFamily="18" charset="0"/>
            </a:rPr>
            <a:t>Oda Kaydı</a:t>
          </a:r>
          <a:endParaRPr lang="tr-TR" sz="1600" dirty="0">
            <a:latin typeface="Times New Roman" panose="02020603050405020304" pitchFamily="18" charset="0"/>
            <a:ea typeface="+mn-ea"/>
            <a:cs typeface="Times New Roman" panose="02020603050405020304" pitchFamily="18" charset="0"/>
          </a:endParaRPr>
        </a:p>
      </dgm:t>
    </dgm:pt>
    <dgm:pt modelId="{EE7DEDA1-B721-4F79-9345-70B24C89CFC1}" type="par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35F38399-697B-4FB2-96E6-500686CCF440}" type="sibTrans" cxnId="{BEDABDA4-E14B-4133-A5B4-97EE501EAD2C}">
      <dgm:prSet/>
      <dgm:spPr/>
      <dgm:t>
        <a:bodyPr/>
        <a:lstStyle/>
        <a:p>
          <a:endParaRPr lang="tr-TR" sz="1600">
            <a:latin typeface="Times New Roman" panose="02020603050405020304" pitchFamily="18" charset="0"/>
            <a:cs typeface="Times New Roman" panose="02020603050405020304" pitchFamily="18" charset="0"/>
          </a:endParaRPr>
        </a:p>
      </dgm:t>
    </dgm:pt>
    <dgm:pt modelId="{D93FA276-D201-4167-B00C-BE090C81495F}">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4</a:t>
          </a:r>
        </a:p>
      </dgm:t>
    </dgm:pt>
    <dgm:pt modelId="{78DC10C0-A9DE-47B6-B8EC-A7701033207F}" type="parTrans" cxnId="{152FC28C-ECFA-4C43-BF95-3B392D9436D0}">
      <dgm:prSet/>
      <dgm:spPr/>
      <dgm:t>
        <a:bodyPr/>
        <a:lstStyle/>
        <a:p>
          <a:endParaRPr lang="tr-TR" sz="1600"/>
        </a:p>
      </dgm:t>
    </dgm:pt>
    <dgm:pt modelId="{274AA81D-CD5F-410E-8BFD-56DB49AE6A35}" type="sibTrans" cxnId="{152FC28C-ECFA-4C43-BF95-3B392D9436D0}">
      <dgm:prSet/>
      <dgm:spPr/>
      <dgm:t>
        <a:bodyPr/>
        <a:lstStyle/>
        <a:p>
          <a:endParaRPr lang="tr-TR" sz="1600"/>
        </a:p>
      </dgm:t>
    </dgm:pt>
    <dgm:pt modelId="{AF3821D9-EEF4-4A5A-BAB7-FF27F6E5B6BA}">
      <dgm:prSet custT="1"/>
      <dgm:spPr>
        <a:xfrm>
          <a:off x="3142039" y="329209"/>
          <a:ext cx="1206751" cy="903680"/>
        </a:xfrm>
      </dgm:spPr>
      <dgm:t>
        <a:bodyPr/>
        <a:lstStyle/>
        <a:p>
          <a:r>
            <a:rPr lang="tr-TR" sz="1600"/>
            <a:t>SGK</a:t>
          </a:r>
          <a:endParaRPr lang="tr-TR" sz="1600" dirty="0"/>
        </a:p>
      </dgm:t>
    </dgm:pt>
    <dgm:pt modelId="{F4632C95-8636-4702-8107-39AD1252A194}" type="parTrans" cxnId="{B7C14839-D39F-4056-BD2B-B168BF500DA6}">
      <dgm:prSet/>
      <dgm:spPr/>
      <dgm:t>
        <a:bodyPr/>
        <a:lstStyle/>
        <a:p>
          <a:endParaRPr lang="tr-TR" sz="1600"/>
        </a:p>
      </dgm:t>
    </dgm:pt>
    <dgm:pt modelId="{54FFA1F2-52C1-409F-9082-30F316E6ABCB}" type="sibTrans" cxnId="{B7C14839-D39F-4056-BD2B-B168BF500DA6}">
      <dgm:prSet/>
      <dgm:spPr/>
      <dgm:t>
        <a:bodyPr/>
        <a:lstStyle/>
        <a:p>
          <a:endParaRPr lang="tr-TR" sz="1600"/>
        </a:p>
      </dgm:t>
    </dgm:pt>
    <dgm:pt modelId="{13126A60-2281-45D5-B589-38ACB16BF948}">
      <dgm:prSet custT="1"/>
      <dgm:spPr>
        <a:xfrm>
          <a:off x="2896407" y="513901"/>
          <a:ext cx="534296" cy="534296"/>
        </a:xfrm>
      </dgm:spPr>
      <dgm:t>
        <a:bodyPr/>
        <a:lstStyle/>
        <a:p>
          <a:r>
            <a:rPr lang="tr-TR" sz="1600" dirty="0"/>
            <a:t>5</a:t>
          </a:r>
        </a:p>
      </dgm:t>
    </dgm:pt>
    <dgm:pt modelId="{C421661C-B68B-43BF-9923-53617F7EA96F}" type="parTrans" cxnId="{DDD06262-4FD3-494A-86F4-C6F944396423}">
      <dgm:prSet/>
      <dgm:spPr/>
      <dgm:t>
        <a:bodyPr/>
        <a:lstStyle/>
        <a:p>
          <a:endParaRPr lang="tr-TR" sz="1600"/>
        </a:p>
      </dgm:t>
    </dgm:pt>
    <dgm:pt modelId="{742EC791-790F-4599-B806-07D6818E0887}" type="sibTrans" cxnId="{DDD06262-4FD3-494A-86F4-C6F944396423}">
      <dgm:prSet/>
      <dgm:spPr/>
      <dgm:t>
        <a:bodyPr/>
        <a:lstStyle/>
        <a:p>
          <a:endParaRPr lang="tr-TR" sz="1600"/>
        </a:p>
      </dgm:t>
    </dgm:pt>
    <dgm:pt modelId="{326E5FE8-D6AA-44E2-A46D-F2B9C4335A2E}">
      <dgm:prSet custT="1"/>
      <dgm:spPr>
        <a:xfrm>
          <a:off x="2896407" y="513901"/>
          <a:ext cx="534296" cy="534296"/>
        </a:xfrm>
      </dgm:spPr>
      <dgm:t>
        <a:bodyPr/>
        <a:lstStyle/>
        <a:p>
          <a:r>
            <a:rPr lang="tr-TR" sz="1600"/>
            <a:t>Ruhsat Alımı</a:t>
          </a:r>
          <a:endParaRPr lang="tr-TR" sz="1600" dirty="0"/>
        </a:p>
      </dgm:t>
    </dgm:pt>
    <dgm:pt modelId="{B8F58E78-BADB-41A5-8351-5C08BC6BC267}" type="parTrans" cxnId="{7967F773-A04A-4C3A-B39A-DB8D37209FD8}">
      <dgm:prSet/>
      <dgm:spPr/>
      <dgm:t>
        <a:bodyPr/>
        <a:lstStyle/>
        <a:p>
          <a:endParaRPr lang="tr-TR" sz="1600"/>
        </a:p>
      </dgm:t>
    </dgm:pt>
    <dgm:pt modelId="{7A1F24D4-C99C-4EF2-A886-7A1395845CBC}" type="sibTrans" cxnId="{7967F773-A04A-4C3A-B39A-DB8D37209FD8}">
      <dgm:prSet/>
      <dgm:spPr/>
      <dgm:t>
        <a:bodyPr/>
        <a:lstStyle/>
        <a:p>
          <a:endParaRPr lang="tr-TR" sz="1600"/>
        </a:p>
      </dgm:t>
    </dgm:pt>
    <dgm:pt modelId="{DBBD2A75-BDAE-4072-AFD1-CC3C4B44FC25}">
      <dgm:prSet custT="1"/>
      <dgm:spPr>
        <a:xfrm>
          <a:off x="2896407" y="513901"/>
          <a:ext cx="534296" cy="534296"/>
        </a:xfrm>
      </dgm:spPr>
      <dgm:t>
        <a:bodyPr/>
        <a:lstStyle/>
        <a:p>
          <a:r>
            <a:rPr lang="tr-TR" sz="1600">
              <a:latin typeface="Times New Roman" panose="02020603050405020304" pitchFamily="18" charset="0"/>
              <a:ea typeface="+mn-ea"/>
              <a:cs typeface="Times New Roman" panose="02020603050405020304" pitchFamily="18" charset="0"/>
            </a:rPr>
            <a:t>2</a:t>
          </a:r>
        </a:p>
      </dgm:t>
    </dgm:pt>
    <dgm:pt modelId="{9817D520-692F-4A9A-8DB5-C586D584B214}" type="sib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46D4F1EC-5DDE-41C4-9758-63C168CF677C}" type="parTrans" cxnId="{8C1B8A80-C8AF-4670-8A74-607ED52EAF41}">
      <dgm:prSet/>
      <dgm:spPr/>
      <dgm:t>
        <a:bodyPr/>
        <a:lstStyle/>
        <a:p>
          <a:endParaRPr lang="tr-TR" sz="1600">
            <a:latin typeface="Times New Roman" panose="02020603050405020304" pitchFamily="18" charset="0"/>
            <a:cs typeface="Times New Roman" panose="02020603050405020304" pitchFamily="18" charset="0"/>
          </a:endParaRPr>
        </a:p>
      </dgm:t>
    </dgm:pt>
    <dgm:pt modelId="{87139530-ADDB-4E24-BE38-052A055E9AE6}">
      <dgm:prSet custT="1"/>
      <dgm:spPr>
        <a:xfrm>
          <a:off x="3142039" y="329209"/>
          <a:ext cx="1206751" cy="903680"/>
        </a:xfrm>
      </dgm:spPr>
      <dgm:t>
        <a:bodyPr/>
        <a:lstStyle/>
        <a:p>
          <a:r>
            <a:rPr lang="tr-TR" sz="1600" dirty="0">
              <a:latin typeface="Times New Roman" panose="02020603050405020304" pitchFamily="18" charset="0"/>
              <a:ea typeface="+mn-ea"/>
              <a:cs typeface="Times New Roman" panose="02020603050405020304" pitchFamily="18" charset="0"/>
            </a:rPr>
            <a:t>Esnaf ve Sanatkar Sicili</a:t>
          </a:r>
        </a:p>
      </dgm:t>
    </dgm:pt>
    <dgm:pt modelId="{8EFA3794-DAF8-4998-9C7F-00F8182EB6FF}" type="sibTrans" cxnId="{ED46732B-E81E-48C8-8628-493F51C0142C}">
      <dgm:prSet/>
      <dgm:spPr/>
      <dgm:t>
        <a:bodyPr/>
        <a:lstStyle/>
        <a:p>
          <a:endParaRPr lang="tr-TR" sz="1600"/>
        </a:p>
      </dgm:t>
    </dgm:pt>
    <dgm:pt modelId="{1094E76E-2499-49A9-8DC5-5BAAFA8AE4DB}" type="parTrans" cxnId="{ED46732B-E81E-48C8-8628-493F51C0142C}">
      <dgm:prSet/>
      <dgm:spPr/>
      <dgm:t>
        <a:bodyPr/>
        <a:lstStyle/>
        <a:p>
          <a:endParaRPr lang="tr-TR" sz="1600"/>
        </a:p>
      </dgm:t>
    </dgm:pt>
    <dgm:pt modelId="{B935A45E-BB83-4F15-8482-FC63CA41A31D}" type="pres">
      <dgm:prSet presAssocID="{FB6BEC2C-3575-4027-B44F-AC0AEC720A1D}" presName="theList" presStyleCnt="0">
        <dgm:presLayoutVars>
          <dgm:dir/>
          <dgm:animLvl val="lvl"/>
          <dgm:resizeHandles val="exact"/>
        </dgm:presLayoutVars>
      </dgm:prSet>
      <dgm:spPr/>
    </dgm:pt>
    <dgm:pt modelId="{19DF33A5-5CE3-456D-B0D7-F258A69A7162}" type="pres">
      <dgm:prSet presAssocID="{F50BBB28-3573-43CA-AA5B-C423DC67D1CA}" presName="compNode" presStyleCnt="0"/>
      <dgm:spPr/>
    </dgm:pt>
    <dgm:pt modelId="{7DBC3B99-8AAF-4D99-9B89-777BF524004B}" type="pres">
      <dgm:prSet presAssocID="{F50BBB28-3573-43CA-AA5B-C423DC67D1CA}" presName="noGeometry" presStyleCnt="0"/>
      <dgm:spPr/>
    </dgm:pt>
    <dgm:pt modelId="{4097E5C8-932B-47B3-9431-CAEE2BCFCA43}" type="pres">
      <dgm:prSet presAssocID="{F50BBB28-3573-43CA-AA5B-C423DC67D1CA}" presName="childTextVisible" presStyleLbl="bgAccFollowNode1" presStyleIdx="0" presStyleCnt="5">
        <dgm:presLayoutVars>
          <dgm:bulletEnabled val="1"/>
        </dgm:presLayoutVars>
      </dgm:prSet>
      <dgm:spPr>
        <a:prstGeom prst="rightArrow">
          <a:avLst>
            <a:gd name="adj1" fmla="val 70000"/>
            <a:gd name="adj2" fmla="val 50000"/>
          </a:avLst>
        </a:prstGeom>
      </dgm:spPr>
    </dgm:pt>
    <dgm:pt modelId="{75832D3B-653E-4A24-9AC4-543D94553CB4}" type="pres">
      <dgm:prSet presAssocID="{F50BBB28-3573-43CA-AA5B-C423DC67D1CA}" presName="childTextHidden" presStyleLbl="bgAccFollowNode1" presStyleIdx="0" presStyleCnt="5"/>
      <dgm:spPr/>
    </dgm:pt>
    <dgm:pt modelId="{2A7E2084-0CC3-4B26-950C-35B7A2E217A5}" type="pres">
      <dgm:prSet presAssocID="{F50BBB28-3573-43CA-AA5B-C423DC67D1CA}" presName="parentText" presStyleLbl="node1" presStyleIdx="0" presStyleCnt="5">
        <dgm:presLayoutVars>
          <dgm:chMax val="1"/>
          <dgm:bulletEnabled val="1"/>
        </dgm:presLayoutVars>
      </dgm:prSet>
      <dgm:spPr>
        <a:prstGeom prst="ellipse">
          <a:avLst/>
        </a:prstGeom>
      </dgm:spPr>
    </dgm:pt>
    <dgm:pt modelId="{BAB0A12E-F166-46F4-BA18-14D8C8A02B72}" type="pres">
      <dgm:prSet presAssocID="{F50BBB28-3573-43CA-AA5B-C423DC67D1CA}" presName="aSpace" presStyleCnt="0"/>
      <dgm:spPr/>
    </dgm:pt>
    <dgm:pt modelId="{6CB8FC5B-E5DF-4C58-B5EC-7D24FEA0C70F}" type="pres">
      <dgm:prSet presAssocID="{DBBD2A75-BDAE-4072-AFD1-CC3C4B44FC25}" presName="compNode" presStyleCnt="0"/>
      <dgm:spPr/>
    </dgm:pt>
    <dgm:pt modelId="{5FDE3296-CDDF-48F5-9A90-2E9CEAB761B6}" type="pres">
      <dgm:prSet presAssocID="{DBBD2A75-BDAE-4072-AFD1-CC3C4B44FC25}" presName="noGeometry" presStyleCnt="0"/>
      <dgm:spPr/>
    </dgm:pt>
    <dgm:pt modelId="{5BA2AF19-288A-453D-871E-01C161DB7A57}" type="pres">
      <dgm:prSet presAssocID="{DBBD2A75-BDAE-4072-AFD1-CC3C4B44FC25}" presName="childTextVisible" presStyleLbl="bgAccFollowNode1" presStyleIdx="1" presStyleCnt="5" custScaleX="112929" custScaleY="96745">
        <dgm:presLayoutVars>
          <dgm:bulletEnabled val="1"/>
        </dgm:presLayoutVars>
      </dgm:prSet>
      <dgm:spPr>
        <a:prstGeom prst="rightArrow">
          <a:avLst>
            <a:gd name="adj1" fmla="val 70000"/>
            <a:gd name="adj2" fmla="val 50000"/>
          </a:avLst>
        </a:prstGeom>
      </dgm:spPr>
    </dgm:pt>
    <dgm:pt modelId="{C70572C6-0A2E-4FA6-95AD-719CFEB49F10}" type="pres">
      <dgm:prSet presAssocID="{DBBD2A75-BDAE-4072-AFD1-CC3C4B44FC25}" presName="childTextHidden" presStyleLbl="bgAccFollowNode1" presStyleIdx="1" presStyleCnt="5"/>
      <dgm:spPr/>
    </dgm:pt>
    <dgm:pt modelId="{AEAC7BD6-6A32-4ADA-8B10-A4206FD29699}" type="pres">
      <dgm:prSet presAssocID="{DBBD2A75-BDAE-4072-AFD1-CC3C4B44FC25}" presName="parentText" presStyleLbl="node1" presStyleIdx="1" presStyleCnt="5" custLinFactNeighborX="-8902">
        <dgm:presLayoutVars>
          <dgm:chMax val="1"/>
          <dgm:bulletEnabled val="1"/>
        </dgm:presLayoutVars>
      </dgm:prSet>
      <dgm:spPr>
        <a:prstGeom prst="ellipse">
          <a:avLst/>
        </a:prstGeom>
      </dgm:spPr>
    </dgm:pt>
    <dgm:pt modelId="{33835019-B64F-4BAF-A9FB-990A1CAD17B5}" type="pres">
      <dgm:prSet presAssocID="{DBBD2A75-BDAE-4072-AFD1-CC3C4B44FC25}" presName="aSpace" presStyleCnt="0"/>
      <dgm:spPr/>
    </dgm:pt>
    <dgm:pt modelId="{270E42C4-0852-4DC1-9205-821F79A1930C}" type="pres">
      <dgm:prSet presAssocID="{9E9795B6-5E99-4605-B49A-AEEB50809C85}" presName="compNode" presStyleCnt="0"/>
      <dgm:spPr/>
    </dgm:pt>
    <dgm:pt modelId="{44B8F28E-3BA5-4CB2-8F28-7EBECB273777}" type="pres">
      <dgm:prSet presAssocID="{9E9795B6-5E99-4605-B49A-AEEB50809C85}" presName="noGeometry" presStyleCnt="0"/>
      <dgm:spPr/>
    </dgm:pt>
    <dgm:pt modelId="{87CD68EF-9B8A-4892-8439-6E641D1DC224}" type="pres">
      <dgm:prSet presAssocID="{9E9795B6-5E99-4605-B49A-AEEB50809C85}" presName="childTextVisible" presStyleLbl="bgAccFollowNode1" presStyleIdx="2" presStyleCnt="5">
        <dgm:presLayoutVars>
          <dgm:bulletEnabled val="1"/>
        </dgm:presLayoutVars>
      </dgm:prSet>
      <dgm:spPr>
        <a:prstGeom prst="rightArrow">
          <a:avLst>
            <a:gd name="adj1" fmla="val 70000"/>
            <a:gd name="adj2" fmla="val 50000"/>
          </a:avLst>
        </a:prstGeom>
      </dgm:spPr>
    </dgm:pt>
    <dgm:pt modelId="{D8715AB6-5C62-445B-9298-F5F22EE2D12E}" type="pres">
      <dgm:prSet presAssocID="{9E9795B6-5E99-4605-B49A-AEEB50809C85}" presName="childTextHidden" presStyleLbl="bgAccFollowNode1" presStyleIdx="2" presStyleCnt="5"/>
      <dgm:spPr/>
    </dgm:pt>
    <dgm:pt modelId="{D446DE14-AAA5-4CAD-A0C1-205B3D341CC9}" type="pres">
      <dgm:prSet presAssocID="{9E9795B6-5E99-4605-B49A-AEEB50809C85}" presName="parentText" presStyleLbl="node1" presStyleIdx="2" presStyleCnt="5" custLinFactNeighborX="-12479" custLinFactNeighborY="-5150">
        <dgm:presLayoutVars>
          <dgm:chMax val="1"/>
          <dgm:bulletEnabled val="1"/>
        </dgm:presLayoutVars>
      </dgm:prSet>
      <dgm:spPr>
        <a:prstGeom prst="ellipse">
          <a:avLst/>
        </a:prstGeom>
      </dgm:spPr>
    </dgm:pt>
    <dgm:pt modelId="{A2C3F21F-0501-4295-A6F2-BB7D5297A470}" type="pres">
      <dgm:prSet presAssocID="{9E9795B6-5E99-4605-B49A-AEEB50809C85}" presName="aSpace" presStyleCnt="0"/>
      <dgm:spPr/>
    </dgm:pt>
    <dgm:pt modelId="{359A75FC-ED4E-4379-8216-D4D89FE0EE53}" type="pres">
      <dgm:prSet presAssocID="{D93FA276-D201-4167-B00C-BE090C81495F}" presName="compNode" presStyleCnt="0"/>
      <dgm:spPr/>
    </dgm:pt>
    <dgm:pt modelId="{89476875-BAF8-4165-892D-41B3ED154B46}" type="pres">
      <dgm:prSet presAssocID="{D93FA276-D201-4167-B00C-BE090C81495F}" presName="noGeometry" presStyleCnt="0"/>
      <dgm:spPr/>
    </dgm:pt>
    <dgm:pt modelId="{B99CFF51-E8F2-4E16-AB0F-FA67D1667952}" type="pres">
      <dgm:prSet presAssocID="{D93FA276-D201-4167-B00C-BE090C81495F}" presName="childTextVisible" presStyleLbl="bgAccFollowNode1" presStyleIdx="3" presStyleCnt="5" custScaleX="112929" custScaleY="96745">
        <dgm:presLayoutVars>
          <dgm:bulletEnabled val="1"/>
        </dgm:presLayoutVars>
      </dgm:prSet>
      <dgm:spPr>
        <a:prstGeom prst="rightArrow">
          <a:avLst>
            <a:gd name="adj1" fmla="val 70000"/>
            <a:gd name="adj2" fmla="val 50000"/>
          </a:avLst>
        </a:prstGeom>
      </dgm:spPr>
    </dgm:pt>
    <dgm:pt modelId="{413BFFE2-87A4-488C-B30D-6B869C882F40}" type="pres">
      <dgm:prSet presAssocID="{D93FA276-D201-4167-B00C-BE090C81495F}" presName="childTextHidden" presStyleLbl="bgAccFollowNode1" presStyleIdx="3" presStyleCnt="5"/>
      <dgm:spPr/>
    </dgm:pt>
    <dgm:pt modelId="{45D572DC-1B82-43FF-AEDC-BB249D4E8B4A}" type="pres">
      <dgm:prSet presAssocID="{D93FA276-D201-4167-B00C-BE090C81495F}" presName="parentText" presStyleLbl="node1" presStyleIdx="3" presStyleCnt="5" custLinFactNeighborX="-8902">
        <dgm:presLayoutVars>
          <dgm:chMax val="1"/>
          <dgm:bulletEnabled val="1"/>
        </dgm:presLayoutVars>
      </dgm:prSet>
      <dgm:spPr>
        <a:prstGeom prst="ellipse">
          <a:avLst/>
        </a:prstGeom>
      </dgm:spPr>
    </dgm:pt>
    <dgm:pt modelId="{3C82CE8A-3E41-4FD5-AEB4-B23C232426FF}" type="pres">
      <dgm:prSet presAssocID="{D93FA276-D201-4167-B00C-BE090C81495F}" presName="aSpace" presStyleCnt="0"/>
      <dgm:spPr/>
    </dgm:pt>
    <dgm:pt modelId="{5776959E-D89E-4D23-A0B3-EE83180064F3}" type="pres">
      <dgm:prSet presAssocID="{13126A60-2281-45D5-B589-38ACB16BF948}" presName="compNode" presStyleCnt="0"/>
      <dgm:spPr/>
    </dgm:pt>
    <dgm:pt modelId="{BBFEDC57-6A83-4F12-9186-E548D3BFC071}" type="pres">
      <dgm:prSet presAssocID="{13126A60-2281-45D5-B589-38ACB16BF948}" presName="noGeometry" presStyleCnt="0"/>
      <dgm:spPr/>
    </dgm:pt>
    <dgm:pt modelId="{FC64A7D8-08D1-42D0-B3A0-25AF59B686B5}" type="pres">
      <dgm:prSet presAssocID="{13126A60-2281-45D5-B589-38ACB16BF948}" presName="childTextVisible" presStyleLbl="bgAccFollowNode1" presStyleIdx="4" presStyleCnt="5">
        <dgm:presLayoutVars>
          <dgm:bulletEnabled val="1"/>
        </dgm:presLayoutVars>
      </dgm:prSet>
      <dgm:spPr/>
    </dgm:pt>
    <dgm:pt modelId="{045DBEFF-ED55-425C-9CAB-102B035B98F1}" type="pres">
      <dgm:prSet presAssocID="{13126A60-2281-45D5-B589-38ACB16BF948}" presName="childTextHidden" presStyleLbl="bgAccFollowNode1" presStyleIdx="4" presStyleCnt="5"/>
      <dgm:spPr/>
    </dgm:pt>
    <dgm:pt modelId="{A8652A33-55F4-40F2-8DD7-1F3F16BA85AB}" type="pres">
      <dgm:prSet presAssocID="{13126A60-2281-45D5-B589-38ACB16BF948}" presName="parentText" presStyleLbl="node1" presStyleIdx="4" presStyleCnt="5" custLinFactNeighborX="-8902">
        <dgm:presLayoutVars>
          <dgm:chMax val="1"/>
          <dgm:bulletEnabled val="1"/>
        </dgm:presLayoutVars>
      </dgm:prSet>
      <dgm:spPr>
        <a:prstGeom prst="ellipse">
          <a:avLst/>
        </a:prstGeom>
      </dgm:spPr>
    </dgm:pt>
  </dgm:ptLst>
  <dgm:cxnLst>
    <dgm:cxn modelId="{5AD41F15-2268-4F61-8B5F-977BA8BED21F}" type="presOf" srcId="{F50BBB28-3573-43CA-AA5B-C423DC67D1CA}" destId="{2A7E2084-0CC3-4B26-950C-35B7A2E217A5}" srcOrd="0" destOrd="0" presId="urn:microsoft.com/office/officeart/2005/8/layout/hProcess6"/>
    <dgm:cxn modelId="{EA40A71D-0A52-4BCD-894A-4DB55B70B1B9}" type="presOf" srcId="{1C0A4B6A-1EE3-4514-9D95-A8574EA13DDA}" destId="{D8715AB6-5C62-445B-9298-F5F22EE2D12E}" srcOrd="1" destOrd="0" presId="urn:microsoft.com/office/officeart/2005/8/layout/hProcess6"/>
    <dgm:cxn modelId="{30B30922-6276-48B7-80FF-300AAC575F83}" type="presOf" srcId="{87139530-ADDB-4E24-BE38-052A055E9AE6}" destId="{5BA2AF19-288A-453D-871E-01C161DB7A57}" srcOrd="0" destOrd="0" presId="urn:microsoft.com/office/officeart/2005/8/layout/hProcess6"/>
    <dgm:cxn modelId="{ED46732B-E81E-48C8-8628-493F51C0142C}" srcId="{DBBD2A75-BDAE-4072-AFD1-CC3C4B44FC25}" destId="{87139530-ADDB-4E24-BE38-052A055E9AE6}" srcOrd="0" destOrd="0" parTransId="{1094E76E-2499-49A9-8DC5-5BAAFA8AE4DB}" sibTransId="{8EFA3794-DAF8-4998-9C7F-00F8182EB6FF}"/>
    <dgm:cxn modelId="{05A5C532-D149-4F2C-AB0D-2BB1A630A7C1}" type="presOf" srcId="{13126A60-2281-45D5-B589-38ACB16BF948}" destId="{A8652A33-55F4-40F2-8DD7-1F3F16BA85AB}" srcOrd="0" destOrd="0" presId="urn:microsoft.com/office/officeart/2005/8/layout/hProcess6"/>
    <dgm:cxn modelId="{B7C14839-D39F-4056-BD2B-B168BF500DA6}" srcId="{D93FA276-D201-4167-B00C-BE090C81495F}" destId="{AF3821D9-EEF4-4A5A-BAB7-FF27F6E5B6BA}" srcOrd="0" destOrd="0" parTransId="{F4632C95-8636-4702-8107-39AD1252A194}" sibTransId="{54FFA1F2-52C1-409F-9082-30F316E6ABCB}"/>
    <dgm:cxn modelId="{DDD06262-4FD3-494A-86F4-C6F944396423}" srcId="{FB6BEC2C-3575-4027-B44F-AC0AEC720A1D}" destId="{13126A60-2281-45D5-B589-38ACB16BF948}" srcOrd="4" destOrd="0" parTransId="{C421661C-B68B-43BF-9923-53617F7EA96F}" sibTransId="{742EC791-790F-4599-B806-07D6818E0887}"/>
    <dgm:cxn modelId="{6344E247-7D56-45B9-B50E-A267A3947572}" type="presOf" srcId="{AF3821D9-EEF4-4A5A-BAB7-FF27F6E5B6BA}" destId="{413BFFE2-87A4-488C-B30D-6B869C882F40}" srcOrd="1" destOrd="0" presId="urn:microsoft.com/office/officeart/2005/8/layout/hProcess6"/>
    <dgm:cxn modelId="{23E8BA6F-F4A1-45E1-AC47-F079CADCCB69}" type="presOf" srcId="{D93FA276-D201-4167-B00C-BE090C81495F}" destId="{45D572DC-1B82-43FF-AEDC-BB249D4E8B4A}" srcOrd="0" destOrd="0" presId="urn:microsoft.com/office/officeart/2005/8/layout/hProcess6"/>
    <dgm:cxn modelId="{5DC1EB73-12AB-4886-8388-57B94B377E41}" type="presOf" srcId="{E82DBA92-0065-4038-A3A3-A465581CDD38}" destId="{4097E5C8-932B-47B3-9431-CAEE2BCFCA43}" srcOrd="0" destOrd="0" presId="urn:microsoft.com/office/officeart/2005/8/layout/hProcess6"/>
    <dgm:cxn modelId="{7967F773-A04A-4C3A-B39A-DB8D37209FD8}" srcId="{13126A60-2281-45D5-B589-38ACB16BF948}" destId="{326E5FE8-D6AA-44E2-A46D-F2B9C4335A2E}" srcOrd="0" destOrd="0" parTransId="{B8F58E78-BADB-41A5-8351-5C08BC6BC267}" sibTransId="{7A1F24D4-C99C-4EF2-A886-7A1395845CBC}"/>
    <dgm:cxn modelId="{5851BC57-341C-445C-A7E7-09FD38D8BCA6}" srcId="{FB6BEC2C-3575-4027-B44F-AC0AEC720A1D}" destId="{F50BBB28-3573-43CA-AA5B-C423DC67D1CA}" srcOrd="0" destOrd="0" parTransId="{C6E3B623-DA30-4D82-84B9-808AE9109CEC}" sibTransId="{105228EF-B86C-490C-BFD3-8D9D96BE7E28}"/>
    <dgm:cxn modelId="{5610E85A-A810-474B-92AC-E800C07895B4}" type="presOf" srcId="{326E5FE8-D6AA-44E2-A46D-F2B9C4335A2E}" destId="{045DBEFF-ED55-425C-9CAB-102B035B98F1}" srcOrd="1" destOrd="0" presId="urn:microsoft.com/office/officeart/2005/8/layout/hProcess6"/>
    <dgm:cxn modelId="{8C1B8A80-C8AF-4670-8A74-607ED52EAF41}" srcId="{FB6BEC2C-3575-4027-B44F-AC0AEC720A1D}" destId="{DBBD2A75-BDAE-4072-AFD1-CC3C4B44FC25}" srcOrd="1" destOrd="0" parTransId="{46D4F1EC-5DDE-41C4-9758-63C168CF677C}" sibTransId="{9817D520-692F-4A9A-8DB5-C586D584B214}"/>
    <dgm:cxn modelId="{152FC28C-ECFA-4C43-BF95-3B392D9436D0}" srcId="{FB6BEC2C-3575-4027-B44F-AC0AEC720A1D}" destId="{D93FA276-D201-4167-B00C-BE090C81495F}" srcOrd="3" destOrd="0" parTransId="{78DC10C0-A9DE-47B6-B8EC-A7701033207F}" sibTransId="{274AA81D-CD5F-410E-8BFD-56DB49AE6A35}"/>
    <dgm:cxn modelId="{D5D20990-C2E2-40C3-B65A-D20FDC12E4B6}" type="presOf" srcId="{DBBD2A75-BDAE-4072-AFD1-CC3C4B44FC25}" destId="{AEAC7BD6-6A32-4ADA-8B10-A4206FD29699}" srcOrd="0" destOrd="0" presId="urn:microsoft.com/office/officeart/2005/8/layout/hProcess6"/>
    <dgm:cxn modelId="{D835E991-2615-465D-9BCB-7AEE25F43E32}" type="presOf" srcId="{9E9795B6-5E99-4605-B49A-AEEB50809C85}" destId="{D446DE14-AAA5-4CAD-A0C1-205B3D341CC9}" srcOrd="0" destOrd="0" presId="urn:microsoft.com/office/officeart/2005/8/layout/hProcess6"/>
    <dgm:cxn modelId="{6BE17C9D-CC12-43FC-898F-4F1DB3E01944}" type="presOf" srcId="{87139530-ADDB-4E24-BE38-052A055E9AE6}" destId="{C70572C6-0A2E-4FA6-95AD-719CFEB49F10}" srcOrd="1" destOrd="0" presId="urn:microsoft.com/office/officeart/2005/8/layout/hProcess6"/>
    <dgm:cxn modelId="{17962F9E-75E1-4342-BD3F-3E2F4D5EC26D}" type="presOf" srcId="{326E5FE8-D6AA-44E2-A46D-F2B9C4335A2E}" destId="{FC64A7D8-08D1-42D0-B3A0-25AF59B686B5}" srcOrd="0" destOrd="0" presId="urn:microsoft.com/office/officeart/2005/8/layout/hProcess6"/>
    <dgm:cxn modelId="{2AFF1F9F-A247-4E08-A6DE-072C805ED9BA}" type="presOf" srcId="{FB6BEC2C-3575-4027-B44F-AC0AEC720A1D}" destId="{B935A45E-BB83-4F15-8482-FC63CA41A31D}" srcOrd="0" destOrd="0" presId="urn:microsoft.com/office/officeart/2005/8/layout/hProcess6"/>
    <dgm:cxn modelId="{BEDABDA4-E14B-4133-A5B4-97EE501EAD2C}" srcId="{9E9795B6-5E99-4605-B49A-AEEB50809C85}" destId="{1C0A4B6A-1EE3-4514-9D95-A8574EA13DDA}" srcOrd="0" destOrd="0" parTransId="{EE7DEDA1-B721-4F79-9345-70B24C89CFC1}" sibTransId="{35F38399-697B-4FB2-96E6-500686CCF440}"/>
    <dgm:cxn modelId="{D92277B2-C23F-49E8-B547-DBE1E2F34EF4}" type="presOf" srcId="{AF3821D9-EEF4-4A5A-BAB7-FF27F6E5B6BA}" destId="{B99CFF51-E8F2-4E16-AB0F-FA67D1667952}" srcOrd="0" destOrd="0" presId="urn:microsoft.com/office/officeart/2005/8/layout/hProcess6"/>
    <dgm:cxn modelId="{7EF6BFBA-7A05-41F9-B375-09FE52E88CE1}" srcId="{F50BBB28-3573-43CA-AA5B-C423DC67D1CA}" destId="{E82DBA92-0065-4038-A3A3-A465581CDD38}" srcOrd="0" destOrd="0" parTransId="{0EACF1B1-C5DC-4AC1-95CB-45F972A7D099}" sibTransId="{F9B26C00-C812-48C1-A0EC-1F05A2753206}"/>
    <dgm:cxn modelId="{FDD057C1-7E42-4A0D-A6B8-CA29FFCCE112}" type="presOf" srcId="{1C0A4B6A-1EE3-4514-9D95-A8574EA13DDA}" destId="{87CD68EF-9B8A-4892-8439-6E641D1DC224}" srcOrd="0" destOrd="0" presId="urn:microsoft.com/office/officeart/2005/8/layout/hProcess6"/>
    <dgm:cxn modelId="{96A4E6DA-C82C-4AF2-AF08-0A0C45318FC9}" srcId="{FB6BEC2C-3575-4027-B44F-AC0AEC720A1D}" destId="{9E9795B6-5E99-4605-B49A-AEEB50809C85}" srcOrd="2" destOrd="0" parTransId="{B3174C0B-86A1-4706-8B68-5F4A962F0156}" sibTransId="{225C654D-A52C-4A96-BCB7-26F95FC2A543}"/>
    <dgm:cxn modelId="{14A669F3-9980-4343-80F4-BE65836F113F}" type="presOf" srcId="{E82DBA92-0065-4038-A3A3-A465581CDD38}" destId="{75832D3B-653E-4A24-9AC4-543D94553CB4}" srcOrd="1" destOrd="0" presId="urn:microsoft.com/office/officeart/2005/8/layout/hProcess6"/>
    <dgm:cxn modelId="{F682FC34-0A0A-46DB-807B-45820F354A8C}" type="presParOf" srcId="{B935A45E-BB83-4F15-8482-FC63CA41A31D}" destId="{19DF33A5-5CE3-456D-B0D7-F258A69A7162}" srcOrd="0" destOrd="0" presId="urn:microsoft.com/office/officeart/2005/8/layout/hProcess6"/>
    <dgm:cxn modelId="{FB743C43-91A8-4C9E-98C2-AF0FF113A158}" type="presParOf" srcId="{19DF33A5-5CE3-456D-B0D7-F258A69A7162}" destId="{7DBC3B99-8AAF-4D99-9B89-777BF524004B}" srcOrd="0" destOrd="0" presId="urn:microsoft.com/office/officeart/2005/8/layout/hProcess6"/>
    <dgm:cxn modelId="{5FD4CD66-8790-4CBC-84DF-645D22E94326}" type="presParOf" srcId="{19DF33A5-5CE3-456D-B0D7-F258A69A7162}" destId="{4097E5C8-932B-47B3-9431-CAEE2BCFCA43}" srcOrd="1" destOrd="0" presId="urn:microsoft.com/office/officeart/2005/8/layout/hProcess6"/>
    <dgm:cxn modelId="{55B7C01E-7B5A-4B08-A2B4-24254ED0BB41}" type="presParOf" srcId="{19DF33A5-5CE3-456D-B0D7-F258A69A7162}" destId="{75832D3B-653E-4A24-9AC4-543D94553CB4}" srcOrd="2" destOrd="0" presId="urn:microsoft.com/office/officeart/2005/8/layout/hProcess6"/>
    <dgm:cxn modelId="{957E20F4-4EE3-4138-B961-970D6622837F}" type="presParOf" srcId="{19DF33A5-5CE3-456D-B0D7-F258A69A7162}" destId="{2A7E2084-0CC3-4B26-950C-35B7A2E217A5}" srcOrd="3" destOrd="0" presId="urn:microsoft.com/office/officeart/2005/8/layout/hProcess6"/>
    <dgm:cxn modelId="{290066F9-AE54-417B-A7E5-4EF9D2DBCAF5}" type="presParOf" srcId="{B935A45E-BB83-4F15-8482-FC63CA41A31D}" destId="{BAB0A12E-F166-46F4-BA18-14D8C8A02B72}" srcOrd="1" destOrd="0" presId="urn:microsoft.com/office/officeart/2005/8/layout/hProcess6"/>
    <dgm:cxn modelId="{3FCB9ABA-993C-4569-B971-1C3F4C6FAAAE}" type="presParOf" srcId="{B935A45E-BB83-4F15-8482-FC63CA41A31D}" destId="{6CB8FC5B-E5DF-4C58-B5EC-7D24FEA0C70F}" srcOrd="2" destOrd="0" presId="urn:microsoft.com/office/officeart/2005/8/layout/hProcess6"/>
    <dgm:cxn modelId="{EE923AAA-03E6-420A-BAC4-DD24526E594F}" type="presParOf" srcId="{6CB8FC5B-E5DF-4C58-B5EC-7D24FEA0C70F}" destId="{5FDE3296-CDDF-48F5-9A90-2E9CEAB761B6}" srcOrd="0" destOrd="0" presId="urn:microsoft.com/office/officeart/2005/8/layout/hProcess6"/>
    <dgm:cxn modelId="{DEC3C827-8D75-4B91-8323-3243953E39F8}" type="presParOf" srcId="{6CB8FC5B-E5DF-4C58-B5EC-7D24FEA0C70F}" destId="{5BA2AF19-288A-453D-871E-01C161DB7A57}" srcOrd="1" destOrd="0" presId="urn:microsoft.com/office/officeart/2005/8/layout/hProcess6"/>
    <dgm:cxn modelId="{F9AC8DFB-D189-418A-9532-8F95236EE3C9}" type="presParOf" srcId="{6CB8FC5B-E5DF-4C58-B5EC-7D24FEA0C70F}" destId="{C70572C6-0A2E-4FA6-95AD-719CFEB49F10}" srcOrd="2" destOrd="0" presId="urn:microsoft.com/office/officeart/2005/8/layout/hProcess6"/>
    <dgm:cxn modelId="{D321CFAD-657F-4DF2-BA57-1726F504D82F}" type="presParOf" srcId="{6CB8FC5B-E5DF-4C58-B5EC-7D24FEA0C70F}" destId="{AEAC7BD6-6A32-4ADA-8B10-A4206FD29699}" srcOrd="3" destOrd="0" presId="urn:microsoft.com/office/officeart/2005/8/layout/hProcess6"/>
    <dgm:cxn modelId="{294E86A1-7F75-451A-A142-03BF2666BFC7}" type="presParOf" srcId="{B935A45E-BB83-4F15-8482-FC63CA41A31D}" destId="{33835019-B64F-4BAF-A9FB-990A1CAD17B5}" srcOrd="3" destOrd="0" presId="urn:microsoft.com/office/officeart/2005/8/layout/hProcess6"/>
    <dgm:cxn modelId="{43A35615-F965-4713-BFB9-0B167B541761}" type="presParOf" srcId="{B935A45E-BB83-4F15-8482-FC63CA41A31D}" destId="{270E42C4-0852-4DC1-9205-821F79A1930C}" srcOrd="4" destOrd="0" presId="urn:microsoft.com/office/officeart/2005/8/layout/hProcess6"/>
    <dgm:cxn modelId="{0982397D-7089-4E3A-A10B-EC707191C679}" type="presParOf" srcId="{270E42C4-0852-4DC1-9205-821F79A1930C}" destId="{44B8F28E-3BA5-4CB2-8F28-7EBECB273777}" srcOrd="0" destOrd="0" presId="urn:microsoft.com/office/officeart/2005/8/layout/hProcess6"/>
    <dgm:cxn modelId="{8004AB33-5224-4253-9184-5804A9027A6A}" type="presParOf" srcId="{270E42C4-0852-4DC1-9205-821F79A1930C}" destId="{87CD68EF-9B8A-4892-8439-6E641D1DC224}" srcOrd="1" destOrd="0" presId="urn:microsoft.com/office/officeart/2005/8/layout/hProcess6"/>
    <dgm:cxn modelId="{0A554D9F-B7AB-4745-B85F-7D196561164B}" type="presParOf" srcId="{270E42C4-0852-4DC1-9205-821F79A1930C}" destId="{D8715AB6-5C62-445B-9298-F5F22EE2D12E}" srcOrd="2" destOrd="0" presId="urn:microsoft.com/office/officeart/2005/8/layout/hProcess6"/>
    <dgm:cxn modelId="{90381D4A-8BD6-4F56-82F1-BA8942FC4E72}" type="presParOf" srcId="{270E42C4-0852-4DC1-9205-821F79A1930C}" destId="{D446DE14-AAA5-4CAD-A0C1-205B3D341CC9}" srcOrd="3" destOrd="0" presId="urn:microsoft.com/office/officeart/2005/8/layout/hProcess6"/>
    <dgm:cxn modelId="{181C185E-E8D5-49ED-8DBF-349021CA1E64}" type="presParOf" srcId="{B935A45E-BB83-4F15-8482-FC63CA41A31D}" destId="{A2C3F21F-0501-4295-A6F2-BB7D5297A470}" srcOrd="5" destOrd="0" presId="urn:microsoft.com/office/officeart/2005/8/layout/hProcess6"/>
    <dgm:cxn modelId="{8A5EAC0A-0C4F-45ED-B8DC-74F41868C4B2}" type="presParOf" srcId="{B935A45E-BB83-4F15-8482-FC63CA41A31D}" destId="{359A75FC-ED4E-4379-8216-D4D89FE0EE53}" srcOrd="6" destOrd="0" presId="urn:microsoft.com/office/officeart/2005/8/layout/hProcess6"/>
    <dgm:cxn modelId="{A3C3A088-C2A1-47BA-A2C7-7C9B40D072B2}" type="presParOf" srcId="{359A75FC-ED4E-4379-8216-D4D89FE0EE53}" destId="{89476875-BAF8-4165-892D-41B3ED154B46}" srcOrd="0" destOrd="0" presId="urn:microsoft.com/office/officeart/2005/8/layout/hProcess6"/>
    <dgm:cxn modelId="{78F7F43B-7966-4235-993A-21A176F33496}" type="presParOf" srcId="{359A75FC-ED4E-4379-8216-D4D89FE0EE53}" destId="{B99CFF51-E8F2-4E16-AB0F-FA67D1667952}" srcOrd="1" destOrd="0" presId="urn:microsoft.com/office/officeart/2005/8/layout/hProcess6"/>
    <dgm:cxn modelId="{91358DC0-456B-437C-ADF1-9E5D29B28A5A}" type="presParOf" srcId="{359A75FC-ED4E-4379-8216-D4D89FE0EE53}" destId="{413BFFE2-87A4-488C-B30D-6B869C882F40}" srcOrd="2" destOrd="0" presId="urn:microsoft.com/office/officeart/2005/8/layout/hProcess6"/>
    <dgm:cxn modelId="{50C3727B-A2AC-433A-A045-409DBCF0E97D}" type="presParOf" srcId="{359A75FC-ED4E-4379-8216-D4D89FE0EE53}" destId="{45D572DC-1B82-43FF-AEDC-BB249D4E8B4A}" srcOrd="3" destOrd="0" presId="urn:microsoft.com/office/officeart/2005/8/layout/hProcess6"/>
    <dgm:cxn modelId="{C212EEAC-33A9-4605-B943-93E6623ABC6D}" type="presParOf" srcId="{B935A45E-BB83-4F15-8482-FC63CA41A31D}" destId="{3C82CE8A-3E41-4FD5-AEB4-B23C232426FF}" srcOrd="7" destOrd="0" presId="urn:microsoft.com/office/officeart/2005/8/layout/hProcess6"/>
    <dgm:cxn modelId="{77924D2F-1D33-47DB-8412-BD6262F8324F}" type="presParOf" srcId="{B935A45E-BB83-4F15-8482-FC63CA41A31D}" destId="{5776959E-D89E-4D23-A0B3-EE83180064F3}" srcOrd="8" destOrd="0" presId="urn:microsoft.com/office/officeart/2005/8/layout/hProcess6"/>
    <dgm:cxn modelId="{7E06FF17-95BA-40B7-883A-1633FA63095D}" type="presParOf" srcId="{5776959E-D89E-4D23-A0B3-EE83180064F3}" destId="{BBFEDC57-6A83-4F12-9186-E548D3BFC071}" srcOrd="0" destOrd="0" presId="urn:microsoft.com/office/officeart/2005/8/layout/hProcess6"/>
    <dgm:cxn modelId="{4A428236-17CA-460E-983F-7411D4D24FCF}" type="presParOf" srcId="{5776959E-D89E-4D23-A0B3-EE83180064F3}" destId="{FC64A7D8-08D1-42D0-B3A0-25AF59B686B5}" srcOrd="1" destOrd="0" presId="urn:microsoft.com/office/officeart/2005/8/layout/hProcess6"/>
    <dgm:cxn modelId="{0B712D20-2A69-43BA-8698-B333B8288B88}" type="presParOf" srcId="{5776959E-D89E-4D23-A0B3-EE83180064F3}" destId="{045DBEFF-ED55-425C-9CAB-102B035B98F1}" srcOrd="2" destOrd="0" presId="urn:microsoft.com/office/officeart/2005/8/layout/hProcess6"/>
    <dgm:cxn modelId="{1B5734DC-473E-4C92-BC96-816E5D2A2F40}" type="presParOf" srcId="{5776959E-D89E-4D23-A0B3-EE83180064F3}" destId="{A8652A33-55F4-40F2-8DD7-1F3F16BA85AB}"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9F2098-0218-4BB3-8947-1593917C0D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AAEA2A92-BA34-472E-8D32-45486B3EA882}">
      <dgm:prSet/>
      <dgm:spPr/>
      <dgm:t>
        <a:bodyPr/>
        <a:lstStyle/>
        <a:p>
          <a:pPr rtl="0"/>
          <a:r>
            <a:rPr lang="tr-TR"/>
            <a:t>Esnaf ve sanatkâr olabilmek için öncelikle bağlı bulunulan vergi dairesine bildirimde bulunulur. </a:t>
          </a:r>
        </a:p>
      </dgm:t>
    </dgm:pt>
    <dgm:pt modelId="{6B796F52-AC98-4A9A-81B4-4F776D149264}" type="parTrans" cxnId="{91E738AD-00D5-4A15-8F30-BC3DD9F71986}">
      <dgm:prSet/>
      <dgm:spPr/>
      <dgm:t>
        <a:bodyPr/>
        <a:lstStyle/>
        <a:p>
          <a:endParaRPr lang="tr-TR"/>
        </a:p>
      </dgm:t>
    </dgm:pt>
    <dgm:pt modelId="{CFA9C55D-8DA8-4B7C-948E-AEB90C422E7B}" type="sibTrans" cxnId="{91E738AD-00D5-4A15-8F30-BC3DD9F71986}">
      <dgm:prSet/>
      <dgm:spPr/>
      <dgm:t>
        <a:bodyPr/>
        <a:lstStyle/>
        <a:p>
          <a:endParaRPr lang="tr-TR"/>
        </a:p>
      </dgm:t>
    </dgm:pt>
    <dgm:pt modelId="{A4B29DB6-CD6F-427B-B2A7-C50E2369A5E3}">
      <dgm:prSet/>
      <dgm:spPr/>
      <dgm:t>
        <a:bodyPr/>
        <a:lstStyle/>
        <a:p>
          <a:pPr rtl="0"/>
          <a:r>
            <a:rPr lang="tr-TR" dirty="0"/>
            <a:t>İşe başlama bildirimi </a:t>
          </a:r>
        </a:p>
      </dgm:t>
    </dgm:pt>
    <dgm:pt modelId="{BE2FA098-4EC2-4AC0-91D5-2ACA3D81B086}" type="parTrans" cxnId="{E59CB7F1-8EA2-45C6-B46E-C1670B315AEA}">
      <dgm:prSet/>
      <dgm:spPr/>
      <dgm:t>
        <a:bodyPr/>
        <a:lstStyle/>
        <a:p>
          <a:endParaRPr lang="tr-TR"/>
        </a:p>
      </dgm:t>
    </dgm:pt>
    <dgm:pt modelId="{82F8D529-BF6B-4C57-BD5D-5BB8F7793144}" type="sibTrans" cxnId="{E59CB7F1-8EA2-45C6-B46E-C1670B315AEA}">
      <dgm:prSet/>
      <dgm:spPr/>
      <dgm:t>
        <a:bodyPr/>
        <a:lstStyle/>
        <a:p>
          <a:endParaRPr lang="tr-TR"/>
        </a:p>
      </dgm:t>
    </dgm:pt>
    <dgm:pt modelId="{991C18C6-4B75-4334-894E-CDACD39A130E}">
      <dgm:prSet custT="1"/>
      <dgm:spPr/>
      <dgm:t>
        <a:bodyPr/>
        <a:lstStyle/>
        <a:p>
          <a:pPr rtl="0"/>
          <a:r>
            <a:rPr lang="tr-TR" sz="1800" dirty="0"/>
            <a:t>Kendisi </a:t>
          </a:r>
        </a:p>
      </dgm:t>
    </dgm:pt>
    <dgm:pt modelId="{C4CB0C2B-2196-4D0E-B4F6-8E9639AB2786}" type="parTrans" cxnId="{36B34F20-E47B-46F4-A151-9A74E1007F7A}">
      <dgm:prSet/>
      <dgm:spPr/>
      <dgm:t>
        <a:bodyPr/>
        <a:lstStyle/>
        <a:p>
          <a:endParaRPr lang="tr-TR"/>
        </a:p>
      </dgm:t>
    </dgm:pt>
    <dgm:pt modelId="{EC67E5FC-17AB-43BE-A357-4DED4B53ECF3}" type="sibTrans" cxnId="{36B34F20-E47B-46F4-A151-9A74E1007F7A}">
      <dgm:prSet/>
      <dgm:spPr/>
      <dgm:t>
        <a:bodyPr/>
        <a:lstStyle/>
        <a:p>
          <a:endParaRPr lang="tr-TR"/>
        </a:p>
      </dgm:t>
    </dgm:pt>
    <dgm:pt modelId="{45B9094D-7B89-471C-BF30-F474FEFC8F03}">
      <dgm:prSet custT="1"/>
      <dgm:spPr/>
      <dgm:t>
        <a:bodyPr/>
        <a:lstStyle/>
        <a:p>
          <a:pPr rtl="0"/>
          <a:r>
            <a:rPr lang="tr-TR" sz="1800" dirty="0"/>
            <a:t>Avukatları </a:t>
          </a:r>
        </a:p>
      </dgm:t>
    </dgm:pt>
    <dgm:pt modelId="{037B6856-B652-421F-9195-34D498DA51D0}" type="parTrans" cxnId="{5CBF01DA-50A3-4462-920F-930DA27B6C19}">
      <dgm:prSet/>
      <dgm:spPr/>
      <dgm:t>
        <a:bodyPr/>
        <a:lstStyle/>
        <a:p>
          <a:endParaRPr lang="tr-TR"/>
        </a:p>
      </dgm:t>
    </dgm:pt>
    <dgm:pt modelId="{67428F9C-8DA8-458D-AEB7-A9A08B780DA1}" type="sibTrans" cxnId="{5CBF01DA-50A3-4462-920F-930DA27B6C19}">
      <dgm:prSet/>
      <dgm:spPr/>
      <dgm:t>
        <a:bodyPr/>
        <a:lstStyle/>
        <a:p>
          <a:endParaRPr lang="tr-TR"/>
        </a:p>
      </dgm:t>
    </dgm:pt>
    <dgm:pt modelId="{CB310409-C02E-40AD-AD20-CEC4C34F8CF1}">
      <dgm:prSet custT="1"/>
      <dgm:spPr/>
      <dgm:t>
        <a:bodyPr/>
        <a:lstStyle/>
        <a:p>
          <a:pPr rtl="0"/>
          <a:r>
            <a:rPr lang="tr-TR" sz="1800" dirty="0"/>
            <a:t>Yetki almış mali müşavirleri (muhasebecileri) </a:t>
          </a:r>
        </a:p>
      </dgm:t>
    </dgm:pt>
    <dgm:pt modelId="{13A56B44-AD04-44DD-BCF9-FC416105F66B}" type="parTrans" cxnId="{050957DA-A6A6-4A4C-A0B3-AE39A8CC30E4}">
      <dgm:prSet/>
      <dgm:spPr/>
      <dgm:t>
        <a:bodyPr/>
        <a:lstStyle/>
        <a:p>
          <a:endParaRPr lang="tr-TR"/>
        </a:p>
      </dgm:t>
    </dgm:pt>
    <dgm:pt modelId="{183124FD-71C3-4CEA-A437-9487DC497572}" type="sibTrans" cxnId="{050957DA-A6A6-4A4C-A0B3-AE39A8CC30E4}">
      <dgm:prSet/>
      <dgm:spPr/>
      <dgm:t>
        <a:bodyPr/>
        <a:lstStyle/>
        <a:p>
          <a:endParaRPr lang="tr-TR"/>
        </a:p>
      </dgm:t>
    </dgm:pt>
    <dgm:pt modelId="{127E76D2-2644-47F6-A3F9-442291974549}">
      <dgm:prSet custT="1"/>
      <dgm:spPr/>
      <dgm:t>
        <a:bodyPr/>
        <a:lstStyle/>
        <a:p>
          <a:pPr rtl="0"/>
          <a:r>
            <a:rPr lang="tr-TR" sz="1800" dirty="0"/>
            <a:t>İşe başlama tarihinden itibaren 10 gün içinde</a:t>
          </a:r>
        </a:p>
      </dgm:t>
    </dgm:pt>
    <dgm:pt modelId="{56550CD5-3BDA-488D-AABE-D17C75D8448A}" type="parTrans" cxnId="{9F6CC3F6-37F4-4AED-B77A-88A554F9493E}">
      <dgm:prSet/>
      <dgm:spPr/>
      <dgm:t>
        <a:bodyPr/>
        <a:lstStyle/>
        <a:p>
          <a:endParaRPr lang="tr-TR"/>
        </a:p>
      </dgm:t>
    </dgm:pt>
    <dgm:pt modelId="{29AEC1D4-1278-4463-89D3-B7E7ED997435}" type="sibTrans" cxnId="{9F6CC3F6-37F4-4AED-B77A-88A554F9493E}">
      <dgm:prSet/>
      <dgm:spPr/>
      <dgm:t>
        <a:bodyPr/>
        <a:lstStyle/>
        <a:p>
          <a:endParaRPr lang="tr-TR"/>
        </a:p>
      </dgm:t>
    </dgm:pt>
    <dgm:pt modelId="{817C1538-AD1D-4D1D-BC76-70F18031FC0F}">
      <dgm:prSet/>
      <dgm:spPr/>
      <dgm:t>
        <a:bodyPr/>
        <a:lstStyle/>
        <a:p>
          <a:pPr rtl="0"/>
          <a:r>
            <a:rPr lang="tr-TR"/>
            <a:t>Bildirimle ilgili form </a:t>
          </a:r>
        </a:p>
      </dgm:t>
    </dgm:pt>
    <dgm:pt modelId="{077AD860-2F28-4F02-B6D4-89E6FC80B191}" type="parTrans" cxnId="{07C2ACF3-247F-4153-BC93-2B38F0FCF2D7}">
      <dgm:prSet/>
      <dgm:spPr/>
      <dgm:t>
        <a:bodyPr/>
        <a:lstStyle/>
        <a:p>
          <a:endParaRPr lang="tr-TR"/>
        </a:p>
      </dgm:t>
    </dgm:pt>
    <dgm:pt modelId="{39DD69DB-835A-48C3-ABA5-C9B71CA9652E}" type="sibTrans" cxnId="{07C2ACF3-247F-4153-BC93-2B38F0FCF2D7}">
      <dgm:prSet/>
      <dgm:spPr/>
      <dgm:t>
        <a:bodyPr/>
        <a:lstStyle/>
        <a:p>
          <a:endParaRPr lang="tr-TR"/>
        </a:p>
      </dgm:t>
    </dgm:pt>
    <dgm:pt modelId="{24FFA374-19A4-41D1-B82B-0A567832542C}">
      <dgm:prSet custT="1"/>
      <dgm:spPr/>
      <dgm:t>
        <a:bodyPr/>
        <a:lstStyle/>
        <a:p>
          <a:pPr rtl="0"/>
          <a:r>
            <a:rPr lang="tr-TR" sz="1800" dirty="0"/>
            <a:t>Vergi dairesine bizzat giderek, </a:t>
          </a:r>
        </a:p>
      </dgm:t>
    </dgm:pt>
    <dgm:pt modelId="{00162A0F-4CEE-4F51-8612-ECEBE9E23809}" type="parTrans" cxnId="{B8E3A490-52E6-4F82-81FA-33C85AF5C689}">
      <dgm:prSet/>
      <dgm:spPr/>
      <dgm:t>
        <a:bodyPr/>
        <a:lstStyle/>
        <a:p>
          <a:endParaRPr lang="tr-TR"/>
        </a:p>
      </dgm:t>
    </dgm:pt>
    <dgm:pt modelId="{8C085C6D-71F6-4F92-9E56-21AF01A90294}" type="sibTrans" cxnId="{B8E3A490-52E6-4F82-81FA-33C85AF5C689}">
      <dgm:prSet/>
      <dgm:spPr/>
      <dgm:t>
        <a:bodyPr/>
        <a:lstStyle/>
        <a:p>
          <a:endParaRPr lang="tr-TR"/>
        </a:p>
      </dgm:t>
    </dgm:pt>
    <dgm:pt modelId="{6F74E37D-E510-4DA7-BE78-21B7BC1404F5}">
      <dgm:prSet custT="1"/>
      <dgm:spPr/>
      <dgm:t>
        <a:bodyPr/>
        <a:lstStyle/>
        <a:p>
          <a:pPr rtl="0"/>
          <a:r>
            <a:rPr lang="tr-TR" sz="1800" dirty="0"/>
            <a:t>Posta ile göndererek,</a:t>
          </a:r>
        </a:p>
      </dgm:t>
    </dgm:pt>
    <dgm:pt modelId="{3099D84F-97D4-4491-8480-D8D87F9480BD}" type="parTrans" cxnId="{6B31EBCE-032C-431B-AE9E-5B17338ABD54}">
      <dgm:prSet/>
      <dgm:spPr/>
      <dgm:t>
        <a:bodyPr/>
        <a:lstStyle/>
        <a:p>
          <a:endParaRPr lang="tr-TR"/>
        </a:p>
      </dgm:t>
    </dgm:pt>
    <dgm:pt modelId="{B1D7361B-4C37-4B90-B09D-DDFD99B9E72F}" type="sibTrans" cxnId="{6B31EBCE-032C-431B-AE9E-5B17338ABD54}">
      <dgm:prSet/>
      <dgm:spPr/>
      <dgm:t>
        <a:bodyPr/>
        <a:lstStyle/>
        <a:p>
          <a:endParaRPr lang="tr-TR"/>
        </a:p>
      </dgm:t>
    </dgm:pt>
    <dgm:pt modelId="{83993519-1B3C-4227-B675-34F44289138A}">
      <dgm:prSet custT="1"/>
      <dgm:spPr/>
      <dgm:t>
        <a:bodyPr/>
        <a:lstStyle/>
        <a:p>
          <a:pPr rtl="0"/>
          <a:r>
            <a:rPr lang="tr-TR" sz="1800" dirty="0">
              <a:solidFill>
                <a:schemeClr val="tx1"/>
              </a:solidFill>
              <a:latin typeface="Times New Roman" pitchFamily="18" charset="0"/>
              <a:cs typeface="Times New Roman" pitchFamily="18" charset="0"/>
            </a:rPr>
            <a:t>Dijital Vergi Dairesi (İnteraktif Vergi Dairesi) </a:t>
          </a:r>
          <a:r>
            <a:rPr lang="tr-TR" sz="1800" dirty="0">
              <a:solidFill>
                <a:schemeClr val="tx1"/>
              </a:solidFill>
            </a:rPr>
            <a:t>aracılığıyla </a:t>
          </a:r>
        </a:p>
      </dgm:t>
    </dgm:pt>
    <dgm:pt modelId="{EAD055D8-96CE-4E7F-81D3-AAF10F27CA95}" type="parTrans" cxnId="{BEBFBBB0-CB58-4C72-A6D2-D11CB91DF8EE}">
      <dgm:prSet/>
      <dgm:spPr/>
      <dgm:t>
        <a:bodyPr/>
        <a:lstStyle/>
        <a:p>
          <a:endParaRPr lang="tr-TR"/>
        </a:p>
      </dgm:t>
    </dgm:pt>
    <dgm:pt modelId="{F58A3A78-34D2-433C-882C-66B9934764E5}" type="sibTrans" cxnId="{BEBFBBB0-CB58-4C72-A6D2-D11CB91DF8EE}">
      <dgm:prSet/>
      <dgm:spPr/>
      <dgm:t>
        <a:bodyPr/>
        <a:lstStyle/>
        <a:p>
          <a:endParaRPr lang="tr-TR"/>
        </a:p>
      </dgm:t>
    </dgm:pt>
    <dgm:pt modelId="{84F75EB6-27FE-4F76-9DA9-CCD02F9E3CF8}" type="pres">
      <dgm:prSet presAssocID="{329F2098-0218-4BB3-8947-1593917C0DA1}" presName="linear" presStyleCnt="0">
        <dgm:presLayoutVars>
          <dgm:animLvl val="lvl"/>
          <dgm:resizeHandles val="exact"/>
        </dgm:presLayoutVars>
      </dgm:prSet>
      <dgm:spPr/>
    </dgm:pt>
    <dgm:pt modelId="{2CFC651A-3D24-462C-91F6-630C45B62DF8}" type="pres">
      <dgm:prSet presAssocID="{AAEA2A92-BA34-472E-8D32-45486B3EA882}" presName="parentText" presStyleLbl="node1" presStyleIdx="0" presStyleCnt="3">
        <dgm:presLayoutVars>
          <dgm:chMax val="0"/>
          <dgm:bulletEnabled val="1"/>
        </dgm:presLayoutVars>
      </dgm:prSet>
      <dgm:spPr/>
    </dgm:pt>
    <dgm:pt modelId="{A31BA380-8AA9-4823-8D83-3C9265EA0889}" type="pres">
      <dgm:prSet presAssocID="{CFA9C55D-8DA8-4B7C-948E-AEB90C422E7B}" presName="spacer" presStyleCnt="0"/>
      <dgm:spPr/>
    </dgm:pt>
    <dgm:pt modelId="{15BA7148-4471-4B65-B65D-23E3BE7E0F6B}" type="pres">
      <dgm:prSet presAssocID="{A4B29DB6-CD6F-427B-B2A7-C50E2369A5E3}" presName="parentText" presStyleLbl="node1" presStyleIdx="1" presStyleCnt="3">
        <dgm:presLayoutVars>
          <dgm:chMax val="0"/>
          <dgm:bulletEnabled val="1"/>
        </dgm:presLayoutVars>
      </dgm:prSet>
      <dgm:spPr/>
    </dgm:pt>
    <dgm:pt modelId="{B7051B8B-5AEA-42E4-B381-D411D63C43A5}" type="pres">
      <dgm:prSet presAssocID="{A4B29DB6-CD6F-427B-B2A7-C50E2369A5E3}" presName="childText" presStyleLbl="revTx" presStyleIdx="0" presStyleCnt="2">
        <dgm:presLayoutVars>
          <dgm:bulletEnabled val="1"/>
        </dgm:presLayoutVars>
      </dgm:prSet>
      <dgm:spPr/>
    </dgm:pt>
    <dgm:pt modelId="{365CDF4A-B221-409C-80AB-0F9C94898515}" type="pres">
      <dgm:prSet presAssocID="{817C1538-AD1D-4D1D-BC76-70F18031FC0F}" presName="parentText" presStyleLbl="node1" presStyleIdx="2" presStyleCnt="3">
        <dgm:presLayoutVars>
          <dgm:chMax val="0"/>
          <dgm:bulletEnabled val="1"/>
        </dgm:presLayoutVars>
      </dgm:prSet>
      <dgm:spPr/>
    </dgm:pt>
    <dgm:pt modelId="{B1FE4EBF-565C-40D3-84D0-65305B153AA6}" type="pres">
      <dgm:prSet presAssocID="{817C1538-AD1D-4D1D-BC76-70F18031FC0F}" presName="childText" presStyleLbl="revTx" presStyleIdx="1" presStyleCnt="2">
        <dgm:presLayoutVars>
          <dgm:bulletEnabled val="1"/>
        </dgm:presLayoutVars>
      </dgm:prSet>
      <dgm:spPr/>
    </dgm:pt>
  </dgm:ptLst>
  <dgm:cxnLst>
    <dgm:cxn modelId="{27E13E05-A67F-4DA1-8D7F-3D2BCA17D776}" type="presOf" srcId="{6F74E37D-E510-4DA7-BE78-21B7BC1404F5}" destId="{B1FE4EBF-565C-40D3-84D0-65305B153AA6}" srcOrd="0" destOrd="1" presId="urn:microsoft.com/office/officeart/2005/8/layout/vList2"/>
    <dgm:cxn modelId="{DD78D90C-4CC0-4EE4-92A1-388944A06F22}" type="presOf" srcId="{24FFA374-19A4-41D1-B82B-0A567832542C}" destId="{B1FE4EBF-565C-40D3-84D0-65305B153AA6}" srcOrd="0" destOrd="0" presId="urn:microsoft.com/office/officeart/2005/8/layout/vList2"/>
    <dgm:cxn modelId="{36B34F20-E47B-46F4-A151-9A74E1007F7A}" srcId="{A4B29DB6-CD6F-427B-B2A7-C50E2369A5E3}" destId="{991C18C6-4B75-4334-894E-CDACD39A130E}" srcOrd="0" destOrd="0" parTransId="{C4CB0C2B-2196-4D0E-B4F6-8E9639AB2786}" sibTransId="{EC67E5FC-17AB-43BE-A357-4DED4B53ECF3}"/>
    <dgm:cxn modelId="{20227A2C-F481-4A8B-93FF-E8E8E0D605C5}" type="presOf" srcId="{817C1538-AD1D-4D1D-BC76-70F18031FC0F}" destId="{365CDF4A-B221-409C-80AB-0F9C94898515}" srcOrd="0" destOrd="0" presId="urn:microsoft.com/office/officeart/2005/8/layout/vList2"/>
    <dgm:cxn modelId="{9E68C932-BA00-49FD-9E0A-1C8446F61874}" type="presOf" srcId="{127E76D2-2644-47F6-A3F9-442291974549}" destId="{B7051B8B-5AEA-42E4-B381-D411D63C43A5}" srcOrd="0" destOrd="3" presId="urn:microsoft.com/office/officeart/2005/8/layout/vList2"/>
    <dgm:cxn modelId="{725A1B34-73C0-4B1A-BEEE-FCD30C62BF68}" type="presOf" srcId="{45B9094D-7B89-471C-BF30-F474FEFC8F03}" destId="{B7051B8B-5AEA-42E4-B381-D411D63C43A5}" srcOrd="0" destOrd="1" presId="urn:microsoft.com/office/officeart/2005/8/layout/vList2"/>
    <dgm:cxn modelId="{B8E3A490-52E6-4F82-81FA-33C85AF5C689}" srcId="{817C1538-AD1D-4D1D-BC76-70F18031FC0F}" destId="{24FFA374-19A4-41D1-B82B-0A567832542C}" srcOrd="0" destOrd="0" parTransId="{00162A0F-4CEE-4F51-8612-ECEBE9E23809}" sibTransId="{8C085C6D-71F6-4F92-9E56-21AF01A90294}"/>
    <dgm:cxn modelId="{6BEBF4A5-3A69-430B-9EDD-623197C8968B}" type="presOf" srcId="{329F2098-0218-4BB3-8947-1593917C0DA1}" destId="{84F75EB6-27FE-4F76-9DA9-CCD02F9E3CF8}" srcOrd="0" destOrd="0" presId="urn:microsoft.com/office/officeart/2005/8/layout/vList2"/>
    <dgm:cxn modelId="{91E738AD-00D5-4A15-8F30-BC3DD9F71986}" srcId="{329F2098-0218-4BB3-8947-1593917C0DA1}" destId="{AAEA2A92-BA34-472E-8D32-45486B3EA882}" srcOrd="0" destOrd="0" parTransId="{6B796F52-AC98-4A9A-81B4-4F776D149264}" sibTransId="{CFA9C55D-8DA8-4B7C-948E-AEB90C422E7B}"/>
    <dgm:cxn modelId="{BEBFBBB0-CB58-4C72-A6D2-D11CB91DF8EE}" srcId="{817C1538-AD1D-4D1D-BC76-70F18031FC0F}" destId="{83993519-1B3C-4227-B675-34F44289138A}" srcOrd="2" destOrd="0" parTransId="{EAD055D8-96CE-4E7F-81D3-AAF10F27CA95}" sibTransId="{F58A3A78-34D2-433C-882C-66B9934764E5}"/>
    <dgm:cxn modelId="{80D9FBB7-781D-4B5B-AE8C-F28E78852EA6}" type="presOf" srcId="{991C18C6-4B75-4334-894E-CDACD39A130E}" destId="{B7051B8B-5AEA-42E4-B381-D411D63C43A5}" srcOrd="0" destOrd="0" presId="urn:microsoft.com/office/officeart/2005/8/layout/vList2"/>
    <dgm:cxn modelId="{0828F9C8-F470-41DC-9C25-3677A46F0FEC}" type="presOf" srcId="{A4B29DB6-CD6F-427B-B2A7-C50E2369A5E3}" destId="{15BA7148-4471-4B65-B65D-23E3BE7E0F6B}" srcOrd="0" destOrd="0" presId="urn:microsoft.com/office/officeart/2005/8/layout/vList2"/>
    <dgm:cxn modelId="{6B31EBCE-032C-431B-AE9E-5B17338ABD54}" srcId="{817C1538-AD1D-4D1D-BC76-70F18031FC0F}" destId="{6F74E37D-E510-4DA7-BE78-21B7BC1404F5}" srcOrd="1" destOrd="0" parTransId="{3099D84F-97D4-4491-8480-D8D87F9480BD}" sibTransId="{B1D7361B-4C37-4B90-B09D-DDFD99B9E72F}"/>
    <dgm:cxn modelId="{5CBF01DA-50A3-4462-920F-930DA27B6C19}" srcId="{A4B29DB6-CD6F-427B-B2A7-C50E2369A5E3}" destId="{45B9094D-7B89-471C-BF30-F474FEFC8F03}" srcOrd="1" destOrd="0" parTransId="{037B6856-B652-421F-9195-34D498DA51D0}" sibTransId="{67428F9C-8DA8-458D-AEB7-A9A08B780DA1}"/>
    <dgm:cxn modelId="{050957DA-A6A6-4A4C-A0B3-AE39A8CC30E4}" srcId="{A4B29DB6-CD6F-427B-B2A7-C50E2369A5E3}" destId="{CB310409-C02E-40AD-AD20-CEC4C34F8CF1}" srcOrd="2" destOrd="0" parTransId="{13A56B44-AD04-44DD-BCF9-FC416105F66B}" sibTransId="{183124FD-71C3-4CEA-A437-9487DC497572}"/>
    <dgm:cxn modelId="{780578EB-FABD-4CD5-A3C2-1F9031416CCE}" type="presOf" srcId="{CB310409-C02E-40AD-AD20-CEC4C34F8CF1}" destId="{B7051B8B-5AEA-42E4-B381-D411D63C43A5}" srcOrd="0" destOrd="2" presId="urn:microsoft.com/office/officeart/2005/8/layout/vList2"/>
    <dgm:cxn modelId="{128A72F1-8FC9-421B-A475-F0DFC04E16DF}" type="presOf" srcId="{83993519-1B3C-4227-B675-34F44289138A}" destId="{B1FE4EBF-565C-40D3-84D0-65305B153AA6}" srcOrd="0" destOrd="2" presId="urn:microsoft.com/office/officeart/2005/8/layout/vList2"/>
    <dgm:cxn modelId="{E59CB7F1-8EA2-45C6-B46E-C1670B315AEA}" srcId="{329F2098-0218-4BB3-8947-1593917C0DA1}" destId="{A4B29DB6-CD6F-427B-B2A7-C50E2369A5E3}" srcOrd="1" destOrd="0" parTransId="{BE2FA098-4EC2-4AC0-91D5-2ACA3D81B086}" sibTransId="{82F8D529-BF6B-4C57-BD5D-5BB8F7793144}"/>
    <dgm:cxn modelId="{07C2ACF3-247F-4153-BC93-2B38F0FCF2D7}" srcId="{329F2098-0218-4BB3-8947-1593917C0DA1}" destId="{817C1538-AD1D-4D1D-BC76-70F18031FC0F}" srcOrd="2" destOrd="0" parTransId="{077AD860-2F28-4F02-B6D4-89E6FC80B191}" sibTransId="{39DD69DB-835A-48C3-ABA5-C9B71CA9652E}"/>
    <dgm:cxn modelId="{045B5FF5-3603-4CA9-A936-D37FE48CAE8A}" type="presOf" srcId="{AAEA2A92-BA34-472E-8D32-45486B3EA882}" destId="{2CFC651A-3D24-462C-91F6-630C45B62DF8}" srcOrd="0" destOrd="0" presId="urn:microsoft.com/office/officeart/2005/8/layout/vList2"/>
    <dgm:cxn modelId="{9F6CC3F6-37F4-4AED-B77A-88A554F9493E}" srcId="{A4B29DB6-CD6F-427B-B2A7-C50E2369A5E3}" destId="{127E76D2-2644-47F6-A3F9-442291974549}" srcOrd="3" destOrd="0" parTransId="{56550CD5-3BDA-488D-AABE-D17C75D8448A}" sibTransId="{29AEC1D4-1278-4463-89D3-B7E7ED997435}"/>
    <dgm:cxn modelId="{2FA880AC-4D37-4A24-8120-86E664B8CA34}" type="presParOf" srcId="{84F75EB6-27FE-4F76-9DA9-CCD02F9E3CF8}" destId="{2CFC651A-3D24-462C-91F6-630C45B62DF8}" srcOrd="0" destOrd="0" presId="urn:microsoft.com/office/officeart/2005/8/layout/vList2"/>
    <dgm:cxn modelId="{538A3C63-3E2F-428E-A887-B584B7915C7E}" type="presParOf" srcId="{84F75EB6-27FE-4F76-9DA9-CCD02F9E3CF8}" destId="{A31BA380-8AA9-4823-8D83-3C9265EA0889}" srcOrd="1" destOrd="0" presId="urn:microsoft.com/office/officeart/2005/8/layout/vList2"/>
    <dgm:cxn modelId="{3A0C552C-3D5D-4C1F-A24E-4E3190782B3A}" type="presParOf" srcId="{84F75EB6-27FE-4F76-9DA9-CCD02F9E3CF8}" destId="{15BA7148-4471-4B65-B65D-23E3BE7E0F6B}" srcOrd="2" destOrd="0" presId="urn:microsoft.com/office/officeart/2005/8/layout/vList2"/>
    <dgm:cxn modelId="{C3D542EE-EA18-4F82-BEC6-DD0EF6E441FC}" type="presParOf" srcId="{84F75EB6-27FE-4F76-9DA9-CCD02F9E3CF8}" destId="{B7051B8B-5AEA-42E4-B381-D411D63C43A5}" srcOrd="3" destOrd="0" presId="urn:microsoft.com/office/officeart/2005/8/layout/vList2"/>
    <dgm:cxn modelId="{2EB46C2E-3A43-4AAA-BB5F-88751F93EF4D}" type="presParOf" srcId="{84F75EB6-27FE-4F76-9DA9-CCD02F9E3CF8}" destId="{365CDF4A-B221-409C-80AB-0F9C94898515}" srcOrd="4" destOrd="0" presId="urn:microsoft.com/office/officeart/2005/8/layout/vList2"/>
    <dgm:cxn modelId="{F15C82AC-B8A0-4062-BDF4-46F66DAD3A3F}" type="presParOf" srcId="{84F75EB6-27FE-4F76-9DA9-CCD02F9E3CF8}" destId="{B1FE4EBF-565C-40D3-84D0-65305B153AA6}"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AA0CC13-7ED8-40E1-9291-70317C859503}" type="doc">
      <dgm:prSet loTypeId="urn:microsoft.com/office/officeart/2005/8/layout/hierarchy4" loCatId="list" qsTypeId="urn:microsoft.com/office/officeart/2005/8/quickstyle/simple1" qsCatId="simple" csTypeId="urn:microsoft.com/office/officeart/2005/8/colors/accent1_4" csCatId="accent1" phldr="1"/>
      <dgm:spPr/>
      <dgm:t>
        <a:bodyPr/>
        <a:lstStyle/>
        <a:p>
          <a:endParaRPr lang="tr-TR"/>
        </a:p>
      </dgm:t>
    </dgm:pt>
    <dgm:pt modelId="{73195650-3FC5-4A08-9C95-5C8C2EBD4420}">
      <dgm:prSet/>
      <dgm:spPr/>
      <dgm:t>
        <a:bodyPr/>
        <a:lstStyle/>
        <a:p>
          <a:pPr rtl="0"/>
          <a:r>
            <a:rPr lang="tr-TR" dirty="0"/>
            <a:t>Esnaf ve Sanatkarlar Vergisel açıdan üçe ayrılmaktadır:</a:t>
          </a:r>
        </a:p>
      </dgm:t>
    </dgm:pt>
    <dgm:pt modelId="{99AB143F-1316-4605-9FCE-B69E7847F3D8}" type="parTrans" cxnId="{F230B24B-4D92-4C9A-AA13-0155C4BAB2A2}">
      <dgm:prSet/>
      <dgm:spPr/>
      <dgm:t>
        <a:bodyPr/>
        <a:lstStyle/>
        <a:p>
          <a:endParaRPr lang="tr-TR"/>
        </a:p>
      </dgm:t>
    </dgm:pt>
    <dgm:pt modelId="{60DD705C-80C8-4BEE-8706-E6F16BE29465}" type="sibTrans" cxnId="{F230B24B-4D92-4C9A-AA13-0155C4BAB2A2}">
      <dgm:prSet/>
      <dgm:spPr/>
      <dgm:t>
        <a:bodyPr/>
        <a:lstStyle/>
        <a:p>
          <a:endParaRPr lang="tr-TR"/>
        </a:p>
      </dgm:t>
    </dgm:pt>
    <dgm:pt modelId="{E9BAA980-470F-41D6-80A3-29B117D49AEA}">
      <dgm:prSet/>
      <dgm:spPr/>
      <dgm:t>
        <a:bodyPr/>
        <a:lstStyle/>
        <a:p>
          <a:pPr rtl="0"/>
          <a:r>
            <a:rPr lang="tr-TR" dirty="0"/>
            <a:t>Basit usulde ticari kazanç elde edenler</a:t>
          </a:r>
        </a:p>
      </dgm:t>
    </dgm:pt>
    <dgm:pt modelId="{261CAB1A-B916-48AF-8809-DF2F3BCC3A6B}" type="parTrans" cxnId="{790AF6D8-5744-447D-8DF0-94717F9FCD07}">
      <dgm:prSet/>
      <dgm:spPr/>
      <dgm:t>
        <a:bodyPr/>
        <a:lstStyle/>
        <a:p>
          <a:endParaRPr lang="tr-TR"/>
        </a:p>
      </dgm:t>
    </dgm:pt>
    <dgm:pt modelId="{00C4E9FB-6680-4B44-8C67-473FD0E1E477}" type="sibTrans" cxnId="{790AF6D8-5744-447D-8DF0-94717F9FCD07}">
      <dgm:prSet/>
      <dgm:spPr/>
      <dgm:t>
        <a:bodyPr/>
        <a:lstStyle/>
        <a:p>
          <a:endParaRPr lang="tr-TR"/>
        </a:p>
      </dgm:t>
    </dgm:pt>
    <dgm:pt modelId="{34FF6E5F-6A56-4C69-BAC7-EA977A931222}">
      <dgm:prSet/>
      <dgm:spPr/>
      <dgm:t>
        <a:bodyPr/>
        <a:lstStyle/>
        <a:p>
          <a:pPr rtl="0"/>
          <a:r>
            <a:rPr lang="tr-TR" dirty="0"/>
            <a:t>Gerçek usulde (işletme</a:t>
          </a:r>
          <a:r>
            <a:rPr lang="tr-TR" dirty="0">
              <a:solidFill>
                <a:srgbClr val="00B050"/>
              </a:solidFill>
            </a:rPr>
            <a:t> </a:t>
          </a:r>
          <a:r>
            <a:rPr lang="tr-TR" dirty="0"/>
            <a:t>esası) ticari kazanç elde edenler</a:t>
          </a:r>
        </a:p>
      </dgm:t>
    </dgm:pt>
    <dgm:pt modelId="{A8A70302-DFF3-4FED-BDF0-1B56394FDB06}" type="parTrans" cxnId="{C49A607B-C205-4AC1-9866-6348106A9E02}">
      <dgm:prSet/>
      <dgm:spPr/>
      <dgm:t>
        <a:bodyPr/>
        <a:lstStyle/>
        <a:p>
          <a:endParaRPr lang="tr-TR"/>
        </a:p>
      </dgm:t>
    </dgm:pt>
    <dgm:pt modelId="{F1E07084-32B9-4FC9-8E21-11391269FA20}" type="sibTrans" cxnId="{C49A607B-C205-4AC1-9866-6348106A9E02}">
      <dgm:prSet/>
      <dgm:spPr/>
      <dgm:t>
        <a:bodyPr/>
        <a:lstStyle/>
        <a:p>
          <a:endParaRPr lang="tr-TR"/>
        </a:p>
      </dgm:t>
    </dgm:pt>
    <dgm:pt modelId="{A7776761-C702-4028-825E-6B4DE275DD2C}">
      <dgm:prSet/>
      <dgm:spPr/>
      <dgm:t>
        <a:bodyPr/>
        <a:lstStyle/>
        <a:p>
          <a:pPr rtl="0"/>
          <a:r>
            <a:rPr lang="tr-TR"/>
            <a:t>Vergiden Muaf Esnaf</a:t>
          </a:r>
        </a:p>
      </dgm:t>
    </dgm:pt>
    <dgm:pt modelId="{92578885-453B-4CA7-A678-5315CF3B5742}" type="parTrans" cxnId="{C0738E1F-EF1F-487D-A55D-289E138B172D}">
      <dgm:prSet/>
      <dgm:spPr/>
      <dgm:t>
        <a:bodyPr/>
        <a:lstStyle/>
        <a:p>
          <a:endParaRPr lang="tr-TR"/>
        </a:p>
      </dgm:t>
    </dgm:pt>
    <dgm:pt modelId="{5491921B-3AB6-45D5-9335-22D1162B72CC}" type="sibTrans" cxnId="{C0738E1F-EF1F-487D-A55D-289E138B172D}">
      <dgm:prSet/>
      <dgm:spPr/>
      <dgm:t>
        <a:bodyPr/>
        <a:lstStyle/>
        <a:p>
          <a:endParaRPr lang="tr-TR"/>
        </a:p>
      </dgm:t>
    </dgm:pt>
    <dgm:pt modelId="{53BEA976-9296-455E-9778-78FB2C9AE508}" type="pres">
      <dgm:prSet presAssocID="{9AA0CC13-7ED8-40E1-9291-70317C859503}" presName="Name0" presStyleCnt="0">
        <dgm:presLayoutVars>
          <dgm:chPref val="1"/>
          <dgm:dir/>
          <dgm:animOne val="branch"/>
          <dgm:animLvl val="lvl"/>
          <dgm:resizeHandles/>
        </dgm:presLayoutVars>
      </dgm:prSet>
      <dgm:spPr/>
    </dgm:pt>
    <dgm:pt modelId="{8887296C-E2A4-4E4E-BBDA-B2A1EF3D7935}" type="pres">
      <dgm:prSet presAssocID="{73195650-3FC5-4A08-9C95-5C8C2EBD4420}" presName="vertOne" presStyleCnt="0"/>
      <dgm:spPr/>
    </dgm:pt>
    <dgm:pt modelId="{BD084A09-EAC6-4B55-BFB1-86E40FDC5708}" type="pres">
      <dgm:prSet presAssocID="{73195650-3FC5-4A08-9C95-5C8C2EBD4420}" presName="txOne" presStyleLbl="node0" presStyleIdx="0" presStyleCnt="1">
        <dgm:presLayoutVars>
          <dgm:chPref val="3"/>
        </dgm:presLayoutVars>
      </dgm:prSet>
      <dgm:spPr/>
    </dgm:pt>
    <dgm:pt modelId="{CBD94581-789A-496D-BF7A-8C08E02D3EA6}" type="pres">
      <dgm:prSet presAssocID="{73195650-3FC5-4A08-9C95-5C8C2EBD4420}" presName="parTransOne" presStyleCnt="0"/>
      <dgm:spPr/>
    </dgm:pt>
    <dgm:pt modelId="{A716F9D5-06CE-444E-A1F2-C7BBF730F855}" type="pres">
      <dgm:prSet presAssocID="{73195650-3FC5-4A08-9C95-5C8C2EBD4420}" presName="horzOne" presStyleCnt="0"/>
      <dgm:spPr/>
    </dgm:pt>
    <dgm:pt modelId="{CAEE3179-7C26-4D53-8CCA-2A862A66671F}" type="pres">
      <dgm:prSet presAssocID="{E9BAA980-470F-41D6-80A3-29B117D49AEA}" presName="vertTwo" presStyleCnt="0"/>
      <dgm:spPr/>
    </dgm:pt>
    <dgm:pt modelId="{558F195C-B9F7-4BBA-A090-1694EE03C08E}" type="pres">
      <dgm:prSet presAssocID="{E9BAA980-470F-41D6-80A3-29B117D49AEA}" presName="txTwo" presStyleLbl="node2" presStyleIdx="0" presStyleCnt="3">
        <dgm:presLayoutVars>
          <dgm:chPref val="3"/>
        </dgm:presLayoutVars>
      </dgm:prSet>
      <dgm:spPr/>
    </dgm:pt>
    <dgm:pt modelId="{8C2A94C0-AEF6-4EE6-A740-3DAD7BE68A38}" type="pres">
      <dgm:prSet presAssocID="{E9BAA980-470F-41D6-80A3-29B117D49AEA}" presName="horzTwo" presStyleCnt="0"/>
      <dgm:spPr/>
    </dgm:pt>
    <dgm:pt modelId="{A70D4416-38F0-40A7-A380-714B8B95AEA5}" type="pres">
      <dgm:prSet presAssocID="{00C4E9FB-6680-4B44-8C67-473FD0E1E477}" presName="sibSpaceTwo" presStyleCnt="0"/>
      <dgm:spPr/>
    </dgm:pt>
    <dgm:pt modelId="{635C1001-7E5B-44C4-A188-83349DF58042}" type="pres">
      <dgm:prSet presAssocID="{34FF6E5F-6A56-4C69-BAC7-EA977A931222}" presName="vertTwo" presStyleCnt="0"/>
      <dgm:spPr/>
    </dgm:pt>
    <dgm:pt modelId="{F8FBE24C-273D-42A3-83E3-15F90D76AABA}" type="pres">
      <dgm:prSet presAssocID="{34FF6E5F-6A56-4C69-BAC7-EA977A931222}" presName="txTwo" presStyleLbl="node2" presStyleIdx="1" presStyleCnt="3">
        <dgm:presLayoutVars>
          <dgm:chPref val="3"/>
        </dgm:presLayoutVars>
      </dgm:prSet>
      <dgm:spPr/>
    </dgm:pt>
    <dgm:pt modelId="{E75981A9-503B-4613-8A41-8B1506946729}" type="pres">
      <dgm:prSet presAssocID="{34FF6E5F-6A56-4C69-BAC7-EA977A931222}" presName="horzTwo" presStyleCnt="0"/>
      <dgm:spPr/>
    </dgm:pt>
    <dgm:pt modelId="{08A86A54-2DB3-48E9-BCB1-834F5DFF1DE1}" type="pres">
      <dgm:prSet presAssocID="{F1E07084-32B9-4FC9-8E21-11391269FA20}" presName="sibSpaceTwo" presStyleCnt="0"/>
      <dgm:spPr/>
    </dgm:pt>
    <dgm:pt modelId="{2B384244-140B-4F67-ABD5-E157C0B8BFD7}" type="pres">
      <dgm:prSet presAssocID="{A7776761-C702-4028-825E-6B4DE275DD2C}" presName="vertTwo" presStyleCnt="0"/>
      <dgm:spPr/>
    </dgm:pt>
    <dgm:pt modelId="{4C6D81D8-6642-4985-96DA-09B2A71E9869}" type="pres">
      <dgm:prSet presAssocID="{A7776761-C702-4028-825E-6B4DE275DD2C}" presName="txTwo" presStyleLbl="node2" presStyleIdx="2" presStyleCnt="3">
        <dgm:presLayoutVars>
          <dgm:chPref val="3"/>
        </dgm:presLayoutVars>
      </dgm:prSet>
      <dgm:spPr/>
    </dgm:pt>
    <dgm:pt modelId="{4BA1E190-237E-45E8-A0B3-A6EAE668788B}" type="pres">
      <dgm:prSet presAssocID="{A7776761-C702-4028-825E-6B4DE275DD2C}" presName="horzTwo" presStyleCnt="0"/>
      <dgm:spPr/>
    </dgm:pt>
  </dgm:ptLst>
  <dgm:cxnLst>
    <dgm:cxn modelId="{C0738E1F-EF1F-487D-A55D-289E138B172D}" srcId="{73195650-3FC5-4A08-9C95-5C8C2EBD4420}" destId="{A7776761-C702-4028-825E-6B4DE275DD2C}" srcOrd="2" destOrd="0" parTransId="{92578885-453B-4CA7-A678-5315CF3B5742}" sibTransId="{5491921B-3AB6-45D5-9335-22D1162B72CC}"/>
    <dgm:cxn modelId="{80739628-5E43-4AF9-B409-BD8FA58FCB9F}" type="presOf" srcId="{34FF6E5F-6A56-4C69-BAC7-EA977A931222}" destId="{F8FBE24C-273D-42A3-83E3-15F90D76AABA}" srcOrd="0" destOrd="0" presId="urn:microsoft.com/office/officeart/2005/8/layout/hierarchy4"/>
    <dgm:cxn modelId="{F230B24B-4D92-4C9A-AA13-0155C4BAB2A2}" srcId="{9AA0CC13-7ED8-40E1-9291-70317C859503}" destId="{73195650-3FC5-4A08-9C95-5C8C2EBD4420}" srcOrd="0" destOrd="0" parTransId="{99AB143F-1316-4605-9FCE-B69E7847F3D8}" sibTransId="{60DD705C-80C8-4BEE-8706-E6F16BE29465}"/>
    <dgm:cxn modelId="{E94AB36F-A220-4EFA-910B-C2F2C758245B}" type="presOf" srcId="{9AA0CC13-7ED8-40E1-9291-70317C859503}" destId="{53BEA976-9296-455E-9778-78FB2C9AE508}" srcOrd="0" destOrd="0" presId="urn:microsoft.com/office/officeart/2005/8/layout/hierarchy4"/>
    <dgm:cxn modelId="{C49A607B-C205-4AC1-9866-6348106A9E02}" srcId="{73195650-3FC5-4A08-9C95-5C8C2EBD4420}" destId="{34FF6E5F-6A56-4C69-BAC7-EA977A931222}" srcOrd="1" destOrd="0" parTransId="{A8A70302-DFF3-4FED-BDF0-1B56394FDB06}" sibTransId="{F1E07084-32B9-4FC9-8E21-11391269FA20}"/>
    <dgm:cxn modelId="{CEFBC3A8-2986-4BFF-93F3-92DE3C71E4F7}" type="presOf" srcId="{73195650-3FC5-4A08-9C95-5C8C2EBD4420}" destId="{BD084A09-EAC6-4B55-BFB1-86E40FDC5708}" srcOrd="0" destOrd="0" presId="urn:microsoft.com/office/officeart/2005/8/layout/hierarchy4"/>
    <dgm:cxn modelId="{1B71EBB1-6110-4C36-88BC-32D5254BB07C}" type="presOf" srcId="{E9BAA980-470F-41D6-80A3-29B117D49AEA}" destId="{558F195C-B9F7-4BBA-A090-1694EE03C08E}" srcOrd="0" destOrd="0" presId="urn:microsoft.com/office/officeart/2005/8/layout/hierarchy4"/>
    <dgm:cxn modelId="{8D267BBF-BBBA-4773-8D7A-FB49C2594C99}" type="presOf" srcId="{A7776761-C702-4028-825E-6B4DE275DD2C}" destId="{4C6D81D8-6642-4985-96DA-09B2A71E9869}" srcOrd="0" destOrd="0" presId="urn:microsoft.com/office/officeart/2005/8/layout/hierarchy4"/>
    <dgm:cxn modelId="{790AF6D8-5744-447D-8DF0-94717F9FCD07}" srcId="{73195650-3FC5-4A08-9C95-5C8C2EBD4420}" destId="{E9BAA980-470F-41D6-80A3-29B117D49AEA}" srcOrd="0" destOrd="0" parTransId="{261CAB1A-B916-48AF-8809-DF2F3BCC3A6B}" sibTransId="{00C4E9FB-6680-4B44-8C67-473FD0E1E477}"/>
    <dgm:cxn modelId="{8727DE39-B8E2-44BE-8556-EF2BA7DBEC3A}" type="presParOf" srcId="{53BEA976-9296-455E-9778-78FB2C9AE508}" destId="{8887296C-E2A4-4E4E-BBDA-B2A1EF3D7935}" srcOrd="0" destOrd="0" presId="urn:microsoft.com/office/officeart/2005/8/layout/hierarchy4"/>
    <dgm:cxn modelId="{7627EAF3-6D80-4DBC-9769-0854FA15BEA2}" type="presParOf" srcId="{8887296C-E2A4-4E4E-BBDA-B2A1EF3D7935}" destId="{BD084A09-EAC6-4B55-BFB1-86E40FDC5708}" srcOrd="0" destOrd="0" presId="urn:microsoft.com/office/officeart/2005/8/layout/hierarchy4"/>
    <dgm:cxn modelId="{D70207AC-AD81-4ACB-9F8B-8DAD91CC566D}" type="presParOf" srcId="{8887296C-E2A4-4E4E-BBDA-B2A1EF3D7935}" destId="{CBD94581-789A-496D-BF7A-8C08E02D3EA6}" srcOrd="1" destOrd="0" presId="urn:microsoft.com/office/officeart/2005/8/layout/hierarchy4"/>
    <dgm:cxn modelId="{785C26E1-E5C1-4CBA-90C1-ACD54C2A8955}" type="presParOf" srcId="{8887296C-E2A4-4E4E-BBDA-B2A1EF3D7935}" destId="{A716F9D5-06CE-444E-A1F2-C7BBF730F855}" srcOrd="2" destOrd="0" presId="urn:microsoft.com/office/officeart/2005/8/layout/hierarchy4"/>
    <dgm:cxn modelId="{5D1B1809-6963-483E-90FF-F266C534DBD7}" type="presParOf" srcId="{A716F9D5-06CE-444E-A1F2-C7BBF730F855}" destId="{CAEE3179-7C26-4D53-8CCA-2A862A66671F}" srcOrd="0" destOrd="0" presId="urn:microsoft.com/office/officeart/2005/8/layout/hierarchy4"/>
    <dgm:cxn modelId="{211F8301-CBDE-46D8-806A-8C52CE859977}" type="presParOf" srcId="{CAEE3179-7C26-4D53-8CCA-2A862A66671F}" destId="{558F195C-B9F7-4BBA-A090-1694EE03C08E}" srcOrd="0" destOrd="0" presId="urn:microsoft.com/office/officeart/2005/8/layout/hierarchy4"/>
    <dgm:cxn modelId="{40A2361D-D2E9-4064-9433-F1B604A2226A}" type="presParOf" srcId="{CAEE3179-7C26-4D53-8CCA-2A862A66671F}" destId="{8C2A94C0-AEF6-4EE6-A740-3DAD7BE68A38}" srcOrd="1" destOrd="0" presId="urn:microsoft.com/office/officeart/2005/8/layout/hierarchy4"/>
    <dgm:cxn modelId="{5E802C86-B7EE-4124-9EEB-1079DFE1D4BA}" type="presParOf" srcId="{A716F9D5-06CE-444E-A1F2-C7BBF730F855}" destId="{A70D4416-38F0-40A7-A380-714B8B95AEA5}" srcOrd="1" destOrd="0" presId="urn:microsoft.com/office/officeart/2005/8/layout/hierarchy4"/>
    <dgm:cxn modelId="{E872693F-89CA-4E01-AEB2-349270ACD845}" type="presParOf" srcId="{A716F9D5-06CE-444E-A1F2-C7BBF730F855}" destId="{635C1001-7E5B-44C4-A188-83349DF58042}" srcOrd="2" destOrd="0" presId="urn:microsoft.com/office/officeart/2005/8/layout/hierarchy4"/>
    <dgm:cxn modelId="{E1BF2920-BAD4-4C93-A7AC-09EF41E1D7CD}" type="presParOf" srcId="{635C1001-7E5B-44C4-A188-83349DF58042}" destId="{F8FBE24C-273D-42A3-83E3-15F90D76AABA}" srcOrd="0" destOrd="0" presId="urn:microsoft.com/office/officeart/2005/8/layout/hierarchy4"/>
    <dgm:cxn modelId="{94AB7AD2-1181-4A19-BE78-FBC744C6C2A4}" type="presParOf" srcId="{635C1001-7E5B-44C4-A188-83349DF58042}" destId="{E75981A9-503B-4613-8A41-8B1506946729}" srcOrd="1" destOrd="0" presId="urn:microsoft.com/office/officeart/2005/8/layout/hierarchy4"/>
    <dgm:cxn modelId="{60FC8874-05D2-4AF3-A50E-7A8BE31A6F36}" type="presParOf" srcId="{A716F9D5-06CE-444E-A1F2-C7BBF730F855}" destId="{08A86A54-2DB3-48E9-BCB1-834F5DFF1DE1}" srcOrd="3" destOrd="0" presId="urn:microsoft.com/office/officeart/2005/8/layout/hierarchy4"/>
    <dgm:cxn modelId="{5DC2347C-4971-46D2-ABB7-9EE57839DEA4}" type="presParOf" srcId="{A716F9D5-06CE-444E-A1F2-C7BBF730F855}" destId="{2B384244-140B-4F67-ABD5-E157C0B8BFD7}" srcOrd="4" destOrd="0" presId="urn:microsoft.com/office/officeart/2005/8/layout/hierarchy4"/>
    <dgm:cxn modelId="{BE298A4C-B23C-4B0A-A2D0-7715CCE421B6}" type="presParOf" srcId="{2B384244-140B-4F67-ABD5-E157C0B8BFD7}" destId="{4C6D81D8-6642-4985-96DA-09B2A71E9869}" srcOrd="0" destOrd="0" presId="urn:microsoft.com/office/officeart/2005/8/layout/hierarchy4"/>
    <dgm:cxn modelId="{3070BC25-E3F2-459F-AEF4-CB509025711C}" type="presParOf" srcId="{2B384244-140B-4F67-ABD5-E157C0B8BFD7}" destId="{4BA1E190-237E-45E8-A0B3-A6EAE668788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7EEB58-2308-4BC1-AFA5-6FFEB38CBE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tr-TR"/>
        </a:p>
      </dgm:t>
    </dgm:pt>
    <dgm:pt modelId="{16830604-BF64-46C5-93A5-71FD82946B68}">
      <dgm:prSet/>
      <dgm:spPr/>
      <dgm:t>
        <a:bodyPr/>
        <a:lstStyle/>
        <a:p>
          <a:pPr rtl="0"/>
          <a:r>
            <a:rPr lang="tr-TR" b="1"/>
            <a:t>Vergiden Muaf Esnaf</a:t>
          </a:r>
          <a:endParaRPr lang="tr-TR"/>
        </a:p>
      </dgm:t>
    </dgm:pt>
    <dgm:pt modelId="{D4266386-1576-43F5-B412-650364668EB1}" type="parTrans" cxnId="{AE7CC8DC-0503-40E7-B3CE-B0D82D618DC6}">
      <dgm:prSet/>
      <dgm:spPr/>
      <dgm:t>
        <a:bodyPr/>
        <a:lstStyle/>
        <a:p>
          <a:endParaRPr lang="tr-TR"/>
        </a:p>
      </dgm:t>
    </dgm:pt>
    <dgm:pt modelId="{0B2B5C68-23C6-46BA-816E-CB00C08794B8}" type="sibTrans" cxnId="{AE7CC8DC-0503-40E7-B3CE-B0D82D618DC6}">
      <dgm:prSet/>
      <dgm:spPr/>
      <dgm:t>
        <a:bodyPr/>
        <a:lstStyle/>
        <a:p>
          <a:endParaRPr lang="tr-TR"/>
        </a:p>
      </dgm:t>
    </dgm:pt>
    <dgm:pt modelId="{A89CA2CE-B1C8-408F-84B8-0645BC506FDA}">
      <dgm:prSet/>
      <dgm:spPr/>
      <dgm:t>
        <a:bodyPr/>
        <a:lstStyle/>
        <a:p>
          <a:pPr rtl="0"/>
          <a:r>
            <a:rPr lang="tr-TR"/>
            <a:t>Esnaf Muaflığından faydalanmanız için sizden beklenen en temel şey fiziki bir iş yeri açmadan ticaret yapıyor olmanız.</a:t>
          </a:r>
        </a:p>
      </dgm:t>
    </dgm:pt>
    <dgm:pt modelId="{768A96E8-2D5D-42A3-9F9C-3F9943D737BB}" type="parTrans" cxnId="{8179532F-2176-4D40-A132-96360CF75A6B}">
      <dgm:prSet/>
      <dgm:spPr/>
      <dgm:t>
        <a:bodyPr/>
        <a:lstStyle/>
        <a:p>
          <a:endParaRPr lang="tr-TR"/>
        </a:p>
      </dgm:t>
    </dgm:pt>
    <dgm:pt modelId="{47D78F4B-2787-494F-86CD-1903342D1575}" type="sibTrans" cxnId="{8179532F-2176-4D40-A132-96360CF75A6B}">
      <dgm:prSet/>
      <dgm:spPr/>
      <dgm:t>
        <a:bodyPr/>
        <a:lstStyle/>
        <a:p>
          <a:endParaRPr lang="tr-TR"/>
        </a:p>
      </dgm:t>
    </dgm:pt>
    <dgm:pt modelId="{3937BBB8-72BF-4D72-AB7F-9E9A36DFA55D}">
      <dgm:prSet/>
      <dgm:spPr/>
      <dgm:t>
        <a:bodyPr/>
        <a:lstStyle/>
        <a:p>
          <a:pPr algn="just" rtl="0"/>
          <a:r>
            <a:rPr lang="tr-TR" dirty="0"/>
            <a:t>Dışarıdan işçi almamak şartıyla; oturdukları </a:t>
          </a:r>
          <a:r>
            <a:rPr lang="tr-TR" dirty="0">
              <a:solidFill>
                <a:srgbClr val="C00000"/>
              </a:solidFill>
            </a:rPr>
            <a:t>evlerde imal ettikleri el yapımı eşyalar ve yiyecekleri </a:t>
          </a:r>
          <a:r>
            <a:rPr lang="tr-TR" dirty="0"/>
            <a:t>iş yeri açmadan satanlar. </a:t>
          </a:r>
        </a:p>
      </dgm:t>
    </dgm:pt>
    <dgm:pt modelId="{8527941B-3FB9-4CDE-B6E8-55012D880400}" type="parTrans" cxnId="{47411558-CEE1-4C50-8C4A-3D9AC362163C}">
      <dgm:prSet/>
      <dgm:spPr/>
      <dgm:t>
        <a:bodyPr/>
        <a:lstStyle/>
        <a:p>
          <a:endParaRPr lang="tr-TR"/>
        </a:p>
      </dgm:t>
    </dgm:pt>
    <dgm:pt modelId="{CA0082E0-193B-4117-BED2-6CE9ED1C13CF}" type="sibTrans" cxnId="{47411558-CEE1-4C50-8C4A-3D9AC362163C}">
      <dgm:prSet/>
      <dgm:spPr/>
      <dgm:t>
        <a:bodyPr/>
        <a:lstStyle/>
        <a:p>
          <a:endParaRPr lang="tr-TR"/>
        </a:p>
      </dgm:t>
    </dgm:pt>
    <dgm:pt modelId="{1AAD2E13-62E7-4EF7-A484-2F7443D76C20}">
      <dgm:prSet/>
      <dgm:spPr/>
      <dgm:t>
        <a:bodyPr/>
        <a:lstStyle/>
        <a:p>
          <a:pPr algn="just" rtl="0"/>
          <a:r>
            <a:rPr lang="tr-TR" dirty="0"/>
            <a:t>Gelir Vergisi Kanunu’nun (basit usul şartları) 47.maddesinde yazılı şartlara uygun olanlardan kendi ürettikleri </a:t>
          </a:r>
          <a:r>
            <a:rPr lang="tr-TR" dirty="0">
              <a:solidFill>
                <a:srgbClr val="C00000"/>
              </a:solidFill>
            </a:rPr>
            <a:t>geleneksel, kültürel, sanatsal değeri olan ve kaybolmaya yüz tutan meslek </a:t>
          </a:r>
          <a:r>
            <a:rPr lang="tr-TR" dirty="0"/>
            <a:t>kolların da faaliyette bulunanlar. </a:t>
          </a:r>
        </a:p>
      </dgm:t>
    </dgm:pt>
    <dgm:pt modelId="{7AFEE740-037F-457C-A26E-EE58205A62A9}" type="parTrans" cxnId="{4F673D71-D2D2-4382-A246-350EB281F85D}">
      <dgm:prSet/>
      <dgm:spPr/>
      <dgm:t>
        <a:bodyPr/>
        <a:lstStyle/>
        <a:p>
          <a:endParaRPr lang="tr-TR"/>
        </a:p>
      </dgm:t>
    </dgm:pt>
    <dgm:pt modelId="{19784A0E-9E40-4568-BB9A-EA7850774A6A}" type="sibTrans" cxnId="{4F673D71-D2D2-4382-A246-350EB281F85D}">
      <dgm:prSet/>
      <dgm:spPr/>
      <dgm:t>
        <a:bodyPr/>
        <a:lstStyle/>
        <a:p>
          <a:endParaRPr lang="tr-TR"/>
        </a:p>
      </dgm:t>
    </dgm:pt>
    <dgm:pt modelId="{E7EDB244-83E5-4FF9-A0DD-CCDC5D1ED2C7}">
      <dgm:prSet/>
      <dgm:spPr/>
      <dgm:t>
        <a:bodyPr/>
        <a:lstStyle/>
        <a:p>
          <a:pPr algn="just" rtl="0"/>
          <a:r>
            <a:rPr lang="tr-TR" dirty="0"/>
            <a:t>Ayrı bir iş yeri açmaksızın ve sanayi tipi veya seri üretim yapabilen makine ve alet kullanmaksızın oturdukları </a:t>
          </a:r>
          <a:r>
            <a:rPr lang="tr-TR" dirty="0">
              <a:solidFill>
                <a:srgbClr val="C00000"/>
              </a:solidFill>
            </a:rPr>
            <a:t>evlerde imal ettikleri malları internet ve benzeri elektronik ortamlar üzerinden satanlar</a:t>
          </a:r>
          <a:r>
            <a:rPr lang="tr-TR" dirty="0"/>
            <a:t>.</a:t>
          </a:r>
        </a:p>
      </dgm:t>
    </dgm:pt>
    <dgm:pt modelId="{D63E0115-58C7-4919-B14F-EEA1F7D9D67C}" type="parTrans" cxnId="{7EBE2257-8370-4813-96A3-83733AE6FA77}">
      <dgm:prSet/>
      <dgm:spPr/>
      <dgm:t>
        <a:bodyPr/>
        <a:lstStyle/>
        <a:p>
          <a:endParaRPr lang="tr-TR"/>
        </a:p>
      </dgm:t>
    </dgm:pt>
    <dgm:pt modelId="{5B11DA1B-53B8-4B69-95F9-90BCED74F06B}" type="sibTrans" cxnId="{7EBE2257-8370-4813-96A3-83733AE6FA77}">
      <dgm:prSet/>
      <dgm:spPr/>
      <dgm:t>
        <a:bodyPr/>
        <a:lstStyle/>
        <a:p>
          <a:endParaRPr lang="tr-TR"/>
        </a:p>
      </dgm:t>
    </dgm:pt>
    <dgm:pt modelId="{E97F11BA-3C92-4BF3-B528-ECE4E3EE5C34}" type="pres">
      <dgm:prSet presAssocID="{0B7EEB58-2308-4BC1-AFA5-6FFEB38CBEDC}" presName="linear" presStyleCnt="0">
        <dgm:presLayoutVars>
          <dgm:animLvl val="lvl"/>
          <dgm:resizeHandles val="exact"/>
        </dgm:presLayoutVars>
      </dgm:prSet>
      <dgm:spPr/>
    </dgm:pt>
    <dgm:pt modelId="{096C9B5F-F631-43CB-9D7C-98C691089C98}" type="pres">
      <dgm:prSet presAssocID="{16830604-BF64-46C5-93A5-71FD82946B68}" presName="parentText" presStyleLbl="node1" presStyleIdx="0" presStyleCnt="2">
        <dgm:presLayoutVars>
          <dgm:chMax val="0"/>
          <dgm:bulletEnabled val="1"/>
        </dgm:presLayoutVars>
      </dgm:prSet>
      <dgm:spPr/>
    </dgm:pt>
    <dgm:pt modelId="{D398F4C3-17DC-4C05-B135-43F8E39D2533}" type="pres">
      <dgm:prSet presAssocID="{0B2B5C68-23C6-46BA-816E-CB00C08794B8}" presName="spacer" presStyleCnt="0"/>
      <dgm:spPr/>
    </dgm:pt>
    <dgm:pt modelId="{8ACF3713-81E1-4269-9542-CA8177D58998}" type="pres">
      <dgm:prSet presAssocID="{A89CA2CE-B1C8-408F-84B8-0645BC506FDA}" presName="parentText" presStyleLbl="node1" presStyleIdx="1" presStyleCnt="2">
        <dgm:presLayoutVars>
          <dgm:chMax val="0"/>
          <dgm:bulletEnabled val="1"/>
        </dgm:presLayoutVars>
      </dgm:prSet>
      <dgm:spPr/>
    </dgm:pt>
    <dgm:pt modelId="{DE925166-46A5-42B0-82DF-FF3C2E75BCD8}" type="pres">
      <dgm:prSet presAssocID="{A89CA2CE-B1C8-408F-84B8-0645BC506FDA}" presName="childText" presStyleLbl="revTx" presStyleIdx="0" presStyleCnt="1">
        <dgm:presLayoutVars>
          <dgm:bulletEnabled val="1"/>
        </dgm:presLayoutVars>
      </dgm:prSet>
      <dgm:spPr/>
    </dgm:pt>
  </dgm:ptLst>
  <dgm:cxnLst>
    <dgm:cxn modelId="{23ECF707-64EA-407F-80EF-764F8504FDC0}" type="presOf" srcId="{1AAD2E13-62E7-4EF7-A484-2F7443D76C20}" destId="{DE925166-46A5-42B0-82DF-FF3C2E75BCD8}" srcOrd="0" destOrd="1" presId="urn:microsoft.com/office/officeart/2005/8/layout/vList2"/>
    <dgm:cxn modelId="{06B7AF08-BEA3-4D61-827C-DE53CCCD3BFC}" type="presOf" srcId="{16830604-BF64-46C5-93A5-71FD82946B68}" destId="{096C9B5F-F631-43CB-9D7C-98C691089C98}" srcOrd="0" destOrd="0" presId="urn:microsoft.com/office/officeart/2005/8/layout/vList2"/>
    <dgm:cxn modelId="{8179532F-2176-4D40-A132-96360CF75A6B}" srcId="{0B7EEB58-2308-4BC1-AFA5-6FFEB38CBEDC}" destId="{A89CA2CE-B1C8-408F-84B8-0645BC506FDA}" srcOrd="1" destOrd="0" parTransId="{768A96E8-2D5D-42A3-9F9C-3F9943D737BB}" sibTransId="{47D78F4B-2787-494F-86CD-1903342D1575}"/>
    <dgm:cxn modelId="{19D4C53C-5F37-4398-B27E-DA9053227996}" type="presOf" srcId="{3937BBB8-72BF-4D72-AB7F-9E9A36DFA55D}" destId="{DE925166-46A5-42B0-82DF-FF3C2E75BCD8}" srcOrd="0" destOrd="0" presId="urn:microsoft.com/office/officeart/2005/8/layout/vList2"/>
    <dgm:cxn modelId="{4F673D71-D2D2-4382-A246-350EB281F85D}" srcId="{A89CA2CE-B1C8-408F-84B8-0645BC506FDA}" destId="{1AAD2E13-62E7-4EF7-A484-2F7443D76C20}" srcOrd="1" destOrd="0" parTransId="{7AFEE740-037F-457C-A26E-EE58205A62A9}" sibTransId="{19784A0E-9E40-4568-BB9A-EA7850774A6A}"/>
    <dgm:cxn modelId="{C068A956-D9AE-4925-A76B-B73C9515F392}" type="presOf" srcId="{0B7EEB58-2308-4BC1-AFA5-6FFEB38CBEDC}" destId="{E97F11BA-3C92-4BF3-B528-ECE4E3EE5C34}" srcOrd="0" destOrd="0" presId="urn:microsoft.com/office/officeart/2005/8/layout/vList2"/>
    <dgm:cxn modelId="{7EBE2257-8370-4813-96A3-83733AE6FA77}" srcId="{A89CA2CE-B1C8-408F-84B8-0645BC506FDA}" destId="{E7EDB244-83E5-4FF9-A0DD-CCDC5D1ED2C7}" srcOrd="2" destOrd="0" parTransId="{D63E0115-58C7-4919-B14F-EEA1F7D9D67C}" sibTransId="{5B11DA1B-53B8-4B69-95F9-90BCED74F06B}"/>
    <dgm:cxn modelId="{47411558-CEE1-4C50-8C4A-3D9AC362163C}" srcId="{A89CA2CE-B1C8-408F-84B8-0645BC506FDA}" destId="{3937BBB8-72BF-4D72-AB7F-9E9A36DFA55D}" srcOrd="0" destOrd="0" parTransId="{8527941B-3FB9-4CDE-B6E8-55012D880400}" sibTransId="{CA0082E0-193B-4117-BED2-6CE9ED1C13CF}"/>
    <dgm:cxn modelId="{DD9FBBB8-2C33-4E9B-8DFA-6D738DB67CC4}" type="presOf" srcId="{E7EDB244-83E5-4FF9-A0DD-CCDC5D1ED2C7}" destId="{DE925166-46A5-42B0-82DF-FF3C2E75BCD8}" srcOrd="0" destOrd="2" presId="urn:microsoft.com/office/officeart/2005/8/layout/vList2"/>
    <dgm:cxn modelId="{AE7CC8DC-0503-40E7-B3CE-B0D82D618DC6}" srcId="{0B7EEB58-2308-4BC1-AFA5-6FFEB38CBEDC}" destId="{16830604-BF64-46C5-93A5-71FD82946B68}" srcOrd="0" destOrd="0" parTransId="{D4266386-1576-43F5-B412-650364668EB1}" sibTransId="{0B2B5C68-23C6-46BA-816E-CB00C08794B8}"/>
    <dgm:cxn modelId="{A46081E8-EA93-4947-99B5-0F05E196CD04}" type="presOf" srcId="{A89CA2CE-B1C8-408F-84B8-0645BC506FDA}" destId="{8ACF3713-81E1-4269-9542-CA8177D58998}" srcOrd="0" destOrd="0" presId="urn:microsoft.com/office/officeart/2005/8/layout/vList2"/>
    <dgm:cxn modelId="{1807A306-516D-4A33-BC1A-7C72776ADA92}" type="presParOf" srcId="{E97F11BA-3C92-4BF3-B528-ECE4E3EE5C34}" destId="{096C9B5F-F631-43CB-9D7C-98C691089C98}" srcOrd="0" destOrd="0" presId="urn:microsoft.com/office/officeart/2005/8/layout/vList2"/>
    <dgm:cxn modelId="{D38A2E94-3E0B-4CB6-9E1A-C9C0295CF8D2}" type="presParOf" srcId="{E97F11BA-3C92-4BF3-B528-ECE4E3EE5C34}" destId="{D398F4C3-17DC-4C05-B135-43F8E39D2533}" srcOrd="1" destOrd="0" presId="urn:microsoft.com/office/officeart/2005/8/layout/vList2"/>
    <dgm:cxn modelId="{C6254667-6B04-4F1F-BABA-1A848EDAE7E6}" type="presParOf" srcId="{E97F11BA-3C92-4BF3-B528-ECE4E3EE5C34}" destId="{8ACF3713-81E1-4269-9542-CA8177D58998}" srcOrd="2" destOrd="0" presId="urn:microsoft.com/office/officeart/2005/8/layout/vList2"/>
    <dgm:cxn modelId="{82BCCCBB-EF80-4F2C-B2E2-E899C6A22703}" type="presParOf" srcId="{E97F11BA-3C92-4BF3-B528-ECE4E3EE5C34}" destId="{DE925166-46A5-42B0-82DF-FF3C2E75BCD8}"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202690-0778-4C55-B9CB-52366553F3C6}">
      <dsp:nvSpPr>
        <dsp:cNvPr id="0" name=""/>
        <dsp:cNvSpPr/>
      </dsp:nvSpPr>
      <dsp:spPr>
        <a:xfrm>
          <a:off x="0" y="153020"/>
          <a:ext cx="3579415" cy="2147649"/>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1081088" lvl="0" indent="0" algn="l" defTabSz="1466850" rtl="0">
            <a:lnSpc>
              <a:spcPct val="90000"/>
            </a:lnSpc>
            <a:spcBef>
              <a:spcPct val="0"/>
            </a:spcBef>
            <a:spcAft>
              <a:spcPct val="35000"/>
            </a:spcAft>
            <a:buNone/>
          </a:pPr>
          <a:r>
            <a:rPr lang="tr-TR" sz="3300" kern="1200" dirty="0"/>
            <a:t>- Gezici </a:t>
          </a:r>
        </a:p>
        <a:p>
          <a:pPr marL="1081088" lvl="0" indent="0" algn="l" defTabSz="1466850" rtl="0">
            <a:lnSpc>
              <a:spcPct val="90000"/>
            </a:lnSpc>
            <a:spcBef>
              <a:spcPct val="0"/>
            </a:spcBef>
            <a:spcAft>
              <a:spcPct val="35000"/>
            </a:spcAft>
            <a:buNone/>
          </a:pPr>
          <a:r>
            <a:rPr lang="tr-TR" sz="3300" kern="1200" dirty="0"/>
            <a:t>- Sabit</a:t>
          </a:r>
        </a:p>
      </dsp:txBody>
      <dsp:txXfrm>
        <a:off x="0" y="153020"/>
        <a:ext cx="3579415" cy="2147649"/>
      </dsp:txXfrm>
    </dsp:sp>
    <dsp:sp modelId="{B39A1B01-4719-45CD-91BC-99C4C69B921E}">
      <dsp:nvSpPr>
        <dsp:cNvPr id="0" name=""/>
        <dsp:cNvSpPr/>
      </dsp:nvSpPr>
      <dsp:spPr>
        <a:xfrm>
          <a:off x="3937356" y="153020"/>
          <a:ext cx="3579415" cy="2147649"/>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Esnaf ve sanatkâr meslek kollarına dahil</a:t>
          </a:r>
        </a:p>
      </dsp:txBody>
      <dsp:txXfrm>
        <a:off x="3937356" y="153020"/>
        <a:ext cx="3579415" cy="2147649"/>
      </dsp:txXfrm>
    </dsp:sp>
    <dsp:sp modelId="{8B9079F3-5BD6-4FCC-9F66-1862200FCF44}">
      <dsp:nvSpPr>
        <dsp:cNvPr id="0" name=""/>
        <dsp:cNvSpPr/>
      </dsp:nvSpPr>
      <dsp:spPr>
        <a:xfrm>
          <a:off x="7874713" y="153020"/>
          <a:ext cx="3579415" cy="2147649"/>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reflection blurRad="6350" stA="52000" endA="300" endPos="350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sermayesi ile birlikte bedenî çalışma</a:t>
          </a:r>
        </a:p>
      </dsp:txBody>
      <dsp:txXfrm>
        <a:off x="7874713" y="153020"/>
        <a:ext cx="3579415" cy="2147649"/>
      </dsp:txXfrm>
    </dsp:sp>
    <dsp:sp modelId="{2EEF7482-5CDC-4320-A83B-79BD48D8A640}">
      <dsp:nvSpPr>
        <dsp:cNvPr id="0" name=""/>
        <dsp:cNvSpPr/>
      </dsp:nvSpPr>
      <dsp:spPr>
        <a:xfrm>
          <a:off x="1968678" y="2658611"/>
          <a:ext cx="3579415" cy="214764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152400" dist="317500" dir="5400000" sx="90000" sy="-19000" rotWithShape="0">
            <a:prstClr val="black">
              <a:alpha val="15000"/>
            </a:prstClr>
          </a:outerShdw>
          <a:reflection blurRad="6350" stA="50000" endA="300" endPos="38500" dist="508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rtl="0">
            <a:lnSpc>
              <a:spcPct val="90000"/>
            </a:lnSpc>
            <a:spcBef>
              <a:spcPct val="0"/>
            </a:spcBef>
            <a:spcAft>
              <a:spcPct val="35000"/>
            </a:spcAft>
            <a:buNone/>
          </a:pPr>
          <a:r>
            <a:rPr lang="tr-TR" sz="3300" kern="1200" dirty="0"/>
            <a:t>Kazancı tacir veya sanayici niteliğini kazandırmayacak miktarda olan </a:t>
          </a:r>
        </a:p>
      </dsp:txBody>
      <dsp:txXfrm>
        <a:off x="1968678" y="2658611"/>
        <a:ext cx="3579415" cy="2147649"/>
      </dsp:txXfrm>
    </dsp:sp>
    <dsp:sp modelId="{B3E4EB67-0EE5-4746-9AEC-8007126DCE94}">
      <dsp:nvSpPr>
        <dsp:cNvPr id="0" name=""/>
        <dsp:cNvSpPr/>
      </dsp:nvSpPr>
      <dsp:spPr>
        <a:xfrm>
          <a:off x="5906035" y="2658611"/>
          <a:ext cx="3579415" cy="2147649"/>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152400" dist="317500" dir="5400000" sx="90000" sy="-19000" rotWithShape="0">
            <a:prstClr val="black">
              <a:alpha val="15000"/>
            </a:prstClr>
          </a:outerShdw>
          <a:reflection blurRad="6350" stA="50000" endA="275" endPos="40000" dist="101600" dir="5400000" sy="-100000" algn="bl" rotWithShape="0"/>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360363" lvl="0" indent="0" algn="l" defTabSz="1466850" rtl="0">
            <a:lnSpc>
              <a:spcPct val="90000"/>
            </a:lnSpc>
            <a:spcBef>
              <a:spcPct val="0"/>
            </a:spcBef>
            <a:spcAft>
              <a:spcPct val="35000"/>
            </a:spcAft>
            <a:buNone/>
          </a:pPr>
          <a:r>
            <a:rPr lang="tr-TR" sz="3300" kern="1200" dirty="0"/>
            <a:t>- Vergiden Muaf</a:t>
          </a:r>
        </a:p>
        <a:p>
          <a:pPr marL="360363" lvl="0" indent="0" algn="l" defTabSz="1466850" rtl="0">
            <a:lnSpc>
              <a:spcPct val="90000"/>
            </a:lnSpc>
            <a:spcBef>
              <a:spcPct val="0"/>
            </a:spcBef>
            <a:spcAft>
              <a:spcPct val="35000"/>
            </a:spcAft>
            <a:buNone/>
          </a:pPr>
          <a:r>
            <a:rPr lang="tr-TR" sz="3300" kern="1200" dirty="0"/>
            <a:t>- Basit Usul</a:t>
          </a:r>
        </a:p>
        <a:p>
          <a:pPr marL="360363" lvl="0" indent="0" algn="l" defTabSz="1466850" rtl="0">
            <a:lnSpc>
              <a:spcPct val="90000"/>
            </a:lnSpc>
            <a:spcBef>
              <a:spcPct val="0"/>
            </a:spcBef>
            <a:spcAft>
              <a:spcPct val="35000"/>
            </a:spcAft>
            <a:buNone/>
          </a:pPr>
          <a:r>
            <a:rPr lang="tr-TR" sz="3300" kern="1200" dirty="0"/>
            <a:t>- İşletme Esası</a:t>
          </a:r>
        </a:p>
      </dsp:txBody>
      <dsp:txXfrm>
        <a:off x="5906035" y="2658611"/>
        <a:ext cx="3579415" cy="2147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7E5C8-932B-47B3-9431-CAEE2BCFCA43}">
      <dsp:nvSpPr>
        <dsp:cNvPr id="0" name=""/>
        <dsp:cNvSpPr/>
      </dsp:nvSpPr>
      <dsp:spPr>
        <a:xfrm>
          <a:off x="394750" y="522503"/>
          <a:ext cx="1570099" cy="1372464"/>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Vergi Dairesi</a:t>
          </a:r>
        </a:p>
      </dsp:txBody>
      <dsp:txXfrm>
        <a:off x="787275" y="728373"/>
        <a:ext cx="765423" cy="960724"/>
      </dsp:txXfrm>
    </dsp:sp>
    <dsp:sp modelId="{2A7E2084-0CC3-4B26-950C-35B7A2E217A5}">
      <dsp:nvSpPr>
        <dsp:cNvPr id="0" name=""/>
        <dsp:cNvSpPr/>
      </dsp:nvSpPr>
      <dsp:spPr>
        <a:xfrm>
          <a:off x="2225" y="816210"/>
          <a:ext cx="785049" cy="785049"/>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1</a:t>
          </a:r>
        </a:p>
      </dsp:txBody>
      <dsp:txXfrm>
        <a:off x="117193" y="931178"/>
        <a:ext cx="555113" cy="555113"/>
      </dsp:txXfrm>
    </dsp:sp>
    <dsp:sp modelId="{5BA2AF19-288A-453D-871E-01C161DB7A57}">
      <dsp:nvSpPr>
        <dsp:cNvPr id="0" name=""/>
        <dsp:cNvSpPr/>
      </dsp:nvSpPr>
      <dsp:spPr>
        <a:xfrm>
          <a:off x="2354007" y="544839"/>
          <a:ext cx="1773098" cy="1327791"/>
        </a:xfrm>
        <a:prstGeom prst="rightArrow">
          <a:avLst>
            <a:gd name="adj1" fmla="val 70000"/>
            <a:gd name="adj2" fmla="val 50000"/>
          </a:avLst>
        </a:prstGeom>
        <a:solidFill>
          <a:schemeClr val="accent3">
            <a:tint val="40000"/>
            <a:alpha val="90000"/>
            <a:hueOff val="507285"/>
            <a:satOff val="25000"/>
            <a:lumOff val="445"/>
            <a:alphaOff val="0"/>
          </a:schemeClr>
        </a:solidFill>
        <a:ln w="6350" cap="flat" cmpd="sng" algn="ctr">
          <a:solidFill>
            <a:schemeClr val="accent3">
              <a:tint val="40000"/>
              <a:alpha val="90000"/>
              <a:hueOff val="507285"/>
              <a:satOff val="25000"/>
              <a:lumOff val="4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Esnaf ve Sanatkar Sicili</a:t>
          </a:r>
        </a:p>
      </dsp:txBody>
      <dsp:txXfrm>
        <a:off x="2797281" y="744008"/>
        <a:ext cx="865096" cy="929453"/>
      </dsp:txXfrm>
    </dsp:sp>
    <dsp:sp modelId="{AEAC7BD6-6A32-4ADA-8B10-A4206FD29699}">
      <dsp:nvSpPr>
        <dsp:cNvPr id="0" name=""/>
        <dsp:cNvSpPr/>
      </dsp:nvSpPr>
      <dsp:spPr>
        <a:xfrm>
          <a:off x="1993096" y="816210"/>
          <a:ext cx="785049" cy="785049"/>
        </a:xfrm>
        <a:prstGeom prst="ellipse">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2</a:t>
          </a:r>
        </a:p>
      </dsp:txBody>
      <dsp:txXfrm>
        <a:off x="2108064" y="931178"/>
        <a:ext cx="555113" cy="555113"/>
      </dsp:txXfrm>
    </dsp:sp>
    <dsp:sp modelId="{87CD68EF-9B8A-4892-8439-6E641D1DC224}">
      <dsp:nvSpPr>
        <dsp:cNvPr id="0" name=""/>
        <dsp:cNvSpPr/>
      </dsp:nvSpPr>
      <dsp:spPr>
        <a:xfrm>
          <a:off x="4617761" y="522503"/>
          <a:ext cx="1570099" cy="1372464"/>
        </a:xfrm>
        <a:prstGeom prst="rightArrow">
          <a:avLst>
            <a:gd name="adj1" fmla="val 70000"/>
            <a:gd name="adj2" fmla="val 50000"/>
          </a:avLst>
        </a:prstGeom>
        <a:solidFill>
          <a:schemeClr val="accent3">
            <a:tint val="40000"/>
            <a:alpha val="90000"/>
            <a:hueOff val="1014570"/>
            <a:satOff val="50000"/>
            <a:lumOff val="890"/>
            <a:alphaOff val="0"/>
          </a:schemeClr>
        </a:solidFill>
        <a:ln w="6350" cap="flat" cmpd="sng" algn="ctr">
          <a:solidFill>
            <a:schemeClr val="accent3">
              <a:tint val="40000"/>
              <a:alpha val="90000"/>
              <a:hueOff val="1014570"/>
              <a:satOff val="50000"/>
              <a:lumOff val="8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Oda Kaydı</a:t>
          </a:r>
          <a:endParaRPr lang="tr-TR" sz="1600" kern="1200" dirty="0">
            <a:latin typeface="Times New Roman" panose="02020603050405020304" pitchFamily="18" charset="0"/>
            <a:ea typeface="+mn-ea"/>
            <a:cs typeface="Times New Roman" panose="02020603050405020304" pitchFamily="18" charset="0"/>
          </a:endParaRPr>
        </a:p>
      </dsp:txBody>
      <dsp:txXfrm>
        <a:off x="5010286" y="728373"/>
        <a:ext cx="765423" cy="960724"/>
      </dsp:txXfrm>
    </dsp:sp>
    <dsp:sp modelId="{D446DE14-AAA5-4CAD-A0C1-205B3D341CC9}">
      <dsp:nvSpPr>
        <dsp:cNvPr id="0" name=""/>
        <dsp:cNvSpPr/>
      </dsp:nvSpPr>
      <dsp:spPr>
        <a:xfrm>
          <a:off x="4127270" y="775780"/>
          <a:ext cx="785049" cy="785049"/>
        </a:xfrm>
        <a:prstGeom prst="ellipse">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latin typeface="Times New Roman" panose="02020603050405020304" pitchFamily="18" charset="0"/>
              <a:ea typeface="+mn-ea"/>
              <a:cs typeface="Times New Roman" panose="02020603050405020304" pitchFamily="18" charset="0"/>
            </a:rPr>
            <a:t>3</a:t>
          </a:r>
        </a:p>
      </dsp:txBody>
      <dsp:txXfrm>
        <a:off x="4242238" y="890748"/>
        <a:ext cx="555113" cy="555113"/>
      </dsp:txXfrm>
    </dsp:sp>
    <dsp:sp modelId="{B99CFF51-E8F2-4E16-AB0F-FA67D1667952}">
      <dsp:nvSpPr>
        <dsp:cNvPr id="0" name=""/>
        <dsp:cNvSpPr/>
      </dsp:nvSpPr>
      <dsp:spPr>
        <a:xfrm>
          <a:off x="6577018" y="544839"/>
          <a:ext cx="1773098" cy="1327791"/>
        </a:xfrm>
        <a:prstGeom prst="rightArrow">
          <a:avLst>
            <a:gd name="adj1" fmla="val 70000"/>
            <a:gd name="adj2" fmla="val 50000"/>
          </a:avLst>
        </a:prstGeom>
        <a:solidFill>
          <a:schemeClr val="accent3">
            <a:tint val="40000"/>
            <a:alpha val="90000"/>
            <a:hueOff val="1521856"/>
            <a:satOff val="75000"/>
            <a:lumOff val="1334"/>
            <a:alphaOff val="0"/>
          </a:schemeClr>
        </a:solidFill>
        <a:ln w="6350" cap="flat" cmpd="sng" algn="ctr">
          <a:solidFill>
            <a:schemeClr val="accent3">
              <a:tint val="40000"/>
              <a:alpha val="90000"/>
              <a:hueOff val="1521856"/>
              <a:satOff val="75000"/>
              <a:lumOff val="1334"/>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SGK</a:t>
          </a:r>
          <a:endParaRPr lang="tr-TR" sz="1600" kern="1200" dirty="0"/>
        </a:p>
      </dsp:txBody>
      <dsp:txXfrm>
        <a:off x="7020293" y="744008"/>
        <a:ext cx="865096" cy="929453"/>
      </dsp:txXfrm>
    </dsp:sp>
    <dsp:sp modelId="{45D572DC-1B82-43FF-AEDC-BB249D4E8B4A}">
      <dsp:nvSpPr>
        <dsp:cNvPr id="0" name=""/>
        <dsp:cNvSpPr/>
      </dsp:nvSpPr>
      <dsp:spPr>
        <a:xfrm>
          <a:off x="6216107" y="816210"/>
          <a:ext cx="785049" cy="785049"/>
        </a:xfrm>
        <a:prstGeom prst="ellipse">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a:latin typeface="Times New Roman" panose="02020603050405020304" pitchFamily="18" charset="0"/>
              <a:ea typeface="+mn-ea"/>
              <a:cs typeface="Times New Roman" panose="02020603050405020304" pitchFamily="18" charset="0"/>
            </a:rPr>
            <a:t>4</a:t>
          </a:r>
        </a:p>
      </dsp:txBody>
      <dsp:txXfrm>
        <a:off x="6331075" y="931178"/>
        <a:ext cx="555113" cy="555113"/>
      </dsp:txXfrm>
    </dsp:sp>
    <dsp:sp modelId="{FC64A7D8-08D1-42D0-B3A0-25AF59B686B5}">
      <dsp:nvSpPr>
        <dsp:cNvPr id="0" name=""/>
        <dsp:cNvSpPr/>
      </dsp:nvSpPr>
      <dsp:spPr>
        <a:xfrm>
          <a:off x="8840772" y="522503"/>
          <a:ext cx="1570099" cy="1372464"/>
        </a:xfrm>
        <a:prstGeom prst="rightArrow">
          <a:avLst>
            <a:gd name="adj1" fmla="val 70000"/>
            <a:gd name="adj2" fmla="val 50000"/>
          </a:avLst>
        </a:prstGeom>
        <a:solidFill>
          <a:schemeClr val="accent3">
            <a:tint val="40000"/>
            <a:alpha val="90000"/>
            <a:hueOff val="2029141"/>
            <a:satOff val="100000"/>
            <a:lumOff val="1779"/>
            <a:alphaOff val="0"/>
          </a:schemeClr>
        </a:solidFill>
        <a:ln w="6350" cap="flat" cmpd="sng" algn="ctr">
          <a:solidFill>
            <a:schemeClr val="accent3">
              <a:tint val="40000"/>
              <a:alpha val="90000"/>
              <a:hueOff val="2029141"/>
              <a:satOff val="100000"/>
              <a:lumOff val="177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0640" tIns="10160" rIns="20320" bIns="10160" numCol="1" spcCol="1270" anchor="ctr" anchorCtr="0">
          <a:noAutofit/>
        </a:bodyPr>
        <a:lstStyle/>
        <a:p>
          <a:pPr marL="0" lvl="0" indent="0" algn="ctr" defTabSz="711200">
            <a:lnSpc>
              <a:spcPct val="90000"/>
            </a:lnSpc>
            <a:spcBef>
              <a:spcPct val="0"/>
            </a:spcBef>
            <a:spcAft>
              <a:spcPct val="35000"/>
            </a:spcAft>
            <a:buNone/>
          </a:pPr>
          <a:r>
            <a:rPr lang="tr-TR" sz="1600" kern="1200"/>
            <a:t>Ruhsat Alımı</a:t>
          </a:r>
          <a:endParaRPr lang="tr-TR" sz="1600" kern="1200" dirty="0"/>
        </a:p>
      </dsp:txBody>
      <dsp:txXfrm>
        <a:off x="9233297" y="728373"/>
        <a:ext cx="765423" cy="960724"/>
      </dsp:txXfrm>
    </dsp:sp>
    <dsp:sp modelId="{A8652A33-55F4-40F2-8DD7-1F3F16BA85AB}">
      <dsp:nvSpPr>
        <dsp:cNvPr id="0" name=""/>
        <dsp:cNvSpPr/>
      </dsp:nvSpPr>
      <dsp:spPr>
        <a:xfrm>
          <a:off x="8378362" y="816210"/>
          <a:ext cx="785049" cy="785049"/>
        </a:xfrm>
        <a:prstGeom prst="ellipse">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kern="1200" dirty="0"/>
            <a:t>5</a:t>
          </a:r>
        </a:p>
      </dsp:txBody>
      <dsp:txXfrm>
        <a:off x="8493330" y="931178"/>
        <a:ext cx="555113" cy="5551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FC651A-3D24-462C-91F6-630C45B62DF8}">
      <dsp:nvSpPr>
        <dsp:cNvPr id="0" name=""/>
        <dsp:cNvSpPr/>
      </dsp:nvSpPr>
      <dsp:spPr>
        <a:xfrm>
          <a:off x="0" y="1128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a:t>Esnaf ve sanatkâr olabilmek için öncelikle bağlı bulunulan vergi dairesine bildirimde bulunulur. </a:t>
          </a:r>
        </a:p>
      </dsp:txBody>
      <dsp:txXfrm>
        <a:off x="34954" y="46239"/>
        <a:ext cx="6479258" cy="646132"/>
      </dsp:txXfrm>
    </dsp:sp>
    <dsp:sp modelId="{15BA7148-4471-4B65-B65D-23E3BE7E0F6B}">
      <dsp:nvSpPr>
        <dsp:cNvPr id="0" name=""/>
        <dsp:cNvSpPr/>
      </dsp:nvSpPr>
      <dsp:spPr>
        <a:xfrm>
          <a:off x="0" y="77916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dirty="0"/>
            <a:t>İşe başlama bildirimi </a:t>
          </a:r>
        </a:p>
      </dsp:txBody>
      <dsp:txXfrm>
        <a:off x="34954" y="814119"/>
        <a:ext cx="6479258" cy="646132"/>
      </dsp:txXfrm>
    </dsp:sp>
    <dsp:sp modelId="{B7051B8B-5AEA-42E4-B381-D411D63C43A5}">
      <dsp:nvSpPr>
        <dsp:cNvPr id="0" name=""/>
        <dsp:cNvSpPr/>
      </dsp:nvSpPr>
      <dsp:spPr>
        <a:xfrm>
          <a:off x="0" y="1495205"/>
          <a:ext cx="6549166" cy="1229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3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tr-TR" sz="1800" kern="1200" dirty="0"/>
            <a:t>Kendisi </a:t>
          </a:r>
        </a:p>
        <a:p>
          <a:pPr marL="171450" lvl="1" indent="-171450" algn="l" defTabSz="800100" rtl="0">
            <a:lnSpc>
              <a:spcPct val="90000"/>
            </a:lnSpc>
            <a:spcBef>
              <a:spcPct val="0"/>
            </a:spcBef>
            <a:spcAft>
              <a:spcPct val="20000"/>
            </a:spcAft>
            <a:buChar char="•"/>
          </a:pPr>
          <a:r>
            <a:rPr lang="tr-TR" sz="1800" kern="1200" dirty="0"/>
            <a:t>Avukatları </a:t>
          </a:r>
        </a:p>
        <a:p>
          <a:pPr marL="171450" lvl="1" indent="-171450" algn="l" defTabSz="800100" rtl="0">
            <a:lnSpc>
              <a:spcPct val="90000"/>
            </a:lnSpc>
            <a:spcBef>
              <a:spcPct val="0"/>
            </a:spcBef>
            <a:spcAft>
              <a:spcPct val="20000"/>
            </a:spcAft>
            <a:buChar char="•"/>
          </a:pPr>
          <a:r>
            <a:rPr lang="tr-TR" sz="1800" kern="1200" dirty="0"/>
            <a:t>Yetki almış mali müşavirleri (muhasebecileri) </a:t>
          </a:r>
        </a:p>
        <a:p>
          <a:pPr marL="171450" lvl="1" indent="-171450" algn="l" defTabSz="800100" rtl="0">
            <a:lnSpc>
              <a:spcPct val="90000"/>
            </a:lnSpc>
            <a:spcBef>
              <a:spcPct val="0"/>
            </a:spcBef>
            <a:spcAft>
              <a:spcPct val="20000"/>
            </a:spcAft>
            <a:buChar char="•"/>
          </a:pPr>
          <a:r>
            <a:rPr lang="tr-TR" sz="1800" kern="1200" dirty="0"/>
            <a:t>İşe başlama tarihinden itibaren 10 gün içinde</a:t>
          </a:r>
        </a:p>
      </dsp:txBody>
      <dsp:txXfrm>
        <a:off x="0" y="1495205"/>
        <a:ext cx="6549166" cy="1229580"/>
      </dsp:txXfrm>
    </dsp:sp>
    <dsp:sp modelId="{365CDF4A-B221-409C-80AB-0F9C94898515}">
      <dsp:nvSpPr>
        <dsp:cNvPr id="0" name=""/>
        <dsp:cNvSpPr/>
      </dsp:nvSpPr>
      <dsp:spPr>
        <a:xfrm>
          <a:off x="0" y="2724785"/>
          <a:ext cx="6549166" cy="716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tr-TR" sz="1800" kern="1200"/>
            <a:t>Bildirimle ilgili form </a:t>
          </a:r>
        </a:p>
      </dsp:txBody>
      <dsp:txXfrm>
        <a:off x="34954" y="2759739"/>
        <a:ext cx="6479258" cy="646132"/>
      </dsp:txXfrm>
    </dsp:sp>
    <dsp:sp modelId="{B1FE4EBF-565C-40D3-84D0-65305B153AA6}">
      <dsp:nvSpPr>
        <dsp:cNvPr id="0" name=""/>
        <dsp:cNvSpPr/>
      </dsp:nvSpPr>
      <dsp:spPr>
        <a:xfrm>
          <a:off x="0" y="3440825"/>
          <a:ext cx="6549166"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7936"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tr-TR" sz="1800" kern="1200" dirty="0"/>
            <a:t>Vergi dairesine bizzat giderek, </a:t>
          </a:r>
        </a:p>
        <a:p>
          <a:pPr marL="171450" lvl="1" indent="-171450" algn="l" defTabSz="800100" rtl="0">
            <a:lnSpc>
              <a:spcPct val="90000"/>
            </a:lnSpc>
            <a:spcBef>
              <a:spcPct val="0"/>
            </a:spcBef>
            <a:spcAft>
              <a:spcPct val="20000"/>
            </a:spcAft>
            <a:buChar char="•"/>
          </a:pPr>
          <a:r>
            <a:rPr lang="tr-TR" sz="1800" kern="1200" dirty="0"/>
            <a:t>Posta ile göndererek,</a:t>
          </a:r>
        </a:p>
        <a:p>
          <a:pPr marL="171450" lvl="1" indent="-171450" algn="l" defTabSz="800100" rtl="0">
            <a:lnSpc>
              <a:spcPct val="90000"/>
            </a:lnSpc>
            <a:spcBef>
              <a:spcPct val="0"/>
            </a:spcBef>
            <a:spcAft>
              <a:spcPct val="20000"/>
            </a:spcAft>
            <a:buChar char="•"/>
          </a:pPr>
          <a:r>
            <a:rPr lang="tr-TR" sz="1800" kern="1200" dirty="0">
              <a:solidFill>
                <a:schemeClr val="tx1"/>
              </a:solidFill>
              <a:latin typeface="Times New Roman" pitchFamily="18" charset="0"/>
              <a:cs typeface="Times New Roman" pitchFamily="18" charset="0"/>
            </a:rPr>
            <a:t>Dijital Vergi Dairesi (İnteraktif Vergi Dairesi) </a:t>
          </a:r>
          <a:r>
            <a:rPr lang="tr-TR" sz="1800" kern="1200" dirty="0">
              <a:solidFill>
                <a:schemeClr val="tx1"/>
              </a:solidFill>
            </a:rPr>
            <a:t>aracılığıyla </a:t>
          </a:r>
        </a:p>
      </dsp:txBody>
      <dsp:txXfrm>
        <a:off x="0" y="3440825"/>
        <a:ext cx="6549166" cy="9128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84A09-EAC6-4B55-BFB1-86E40FDC5708}">
      <dsp:nvSpPr>
        <dsp:cNvPr id="0" name=""/>
        <dsp:cNvSpPr/>
      </dsp:nvSpPr>
      <dsp:spPr>
        <a:xfrm>
          <a:off x="3686" y="163"/>
          <a:ext cx="10250812" cy="783875"/>
        </a:xfrm>
        <a:prstGeom prst="roundRect">
          <a:avLst>
            <a:gd name="adj" fmla="val 10000"/>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rtl="0">
            <a:lnSpc>
              <a:spcPct val="90000"/>
            </a:lnSpc>
            <a:spcBef>
              <a:spcPct val="0"/>
            </a:spcBef>
            <a:spcAft>
              <a:spcPct val="35000"/>
            </a:spcAft>
            <a:buNone/>
          </a:pPr>
          <a:r>
            <a:rPr lang="tr-TR" sz="3400" kern="1200" dirty="0"/>
            <a:t>Esnaf ve Sanatkarlar Vergisel açıdan üçe ayrılmaktadır:</a:t>
          </a:r>
        </a:p>
      </dsp:txBody>
      <dsp:txXfrm>
        <a:off x="26645" y="23122"/>
        <a:ext cx="10204894" cy="737957"/>
      </dsp:txXfrm>
    </dsp:sp>
    <dsp:sp modelId="{558F195C-B9F7-4BBA-A090-1694EE03C08E}">
      <dsp:nvSpPr>
        <dsp:cNvPr id="0" name=""/>
        <dsp:cNvSpPr/>
      </dsp:nvSpPr>
      <dsp:spPr>
        <a:xfrm>
          <a:off x="3686"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dirty="0"/>
            <a:t>Basit usulde ticari kazanç elde edenler</a:t>
          </a:r>
        </a:p>
      </dsp:txBody>
      <dsp:txXfrm>
        <a:off x="26645" y="1054957"/>
        <a:ext cx="3189818" cy="737957"/>
      </dsp:txXfrm>
    </dsp:sp>
    <dsp:sp modelId="{F8FBE24C-273D-42A3-83E3-15F90D76AABA}">
      <dsp:nvSpPr>
        <dsp:cNvPr id="0" name=""/>
        <dsp:cNvSpPr/>
      </dsp:nvSpPr>
      <dsp:spPr>
        <a:xfrm>
          <a:off x="3511224"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dirty="0"/>
            <a:t>Gerçek usulde (işletme</a:t>
          </a:r>
          <a:r>
            <a:rPr lang="tr-TR" sz="2000" kern="1200" dirty="0">
              <a:solidFill>
                <a:srgbClr val="00B050"/>
              </a:solidFill>
            </a:rPr>
            <a:t> </a:t>
          </a:r>
          <a:r>
            <a:rPr lang="tr-TR" sz="2000" kern="1200" dirty="0"/>
            <a:t>esası) ticari kazanç elde edenler</a:t>
          </a:r>
        </a:p>
      </dsp:txBody>
      <dsp:txXfrm>
        <a:off x="3534183" y="1054957"/>
        <a:ext cx="3189818" cy="737957"/>
      </dsp:txXfrm>
    </dsp:sp>
    <dsp:sp modelId="{4C6D81D8-6642-4985-96DA-09B2A71E9869}">
      <dsp:nvSpPr>
        <dsp:cNvPr id="0" name=""/>
        <dsp:cNvSpPr/>
      </dsp:nvSpPr>
      <dsp:spPr>
        <a:xfrm>
          <a:off x="7018763" y="1031998"/>
          <a:ext cx="3235736" cy="783875"/>
        </a:xfrm>
        <a:prstGeom prst="roundRect">
          <a:avLst>
            <a:gd name="adj" fmla="val 1000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tr-TR" sz="2000" kern="1200"/>
            <a:t>Vergiden Muaf Esnaf</a:t>
          </a:r>
        </a:p>
      </dsp:txBody>
      <dsp:txXfrm>
        <a:off x="7041722" y="1054957"/>
        <a:ext cx="3189818" cy="7379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C9B5F-F631-43CB-9D7C-98C691089C98}">
      <dsp:nvSpPr>
        <dsp:cNvPr id="0" name=""/>
        <dsp:cNvSpPr/>
      </dsp:nvSpPr>
      <dsp:spPr>
        <a:xfrm>
          <a:off x="0" y="77603"/>
          <a:ext cx="8158368"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b="1" kern="1200"/>
            <a:t>Vergiden Muaf Esnaf</a:t>
          </a:r>
          <a:endParaRPr lang="tr-TR" sz="2400" kern="1200"/>
        </a:p>
      </dsp:txBody>
      <dsp:txXfrm>
        <a:off x="46541" y="124144"/>
        <a:ext cx="8065286" cy="860321"/>
      </dsp:txXfrm>
    </dsp:sp>
    <dsp:sp modelId="{8ACF3713-81E1-4269-9542-CA8177D58998}">
      <dsp:nvSpPr>
        <dsp:cNvPr id="0" name=""/>
        <dsp:cNvSpPr/>
      </dsp:nvSpPr>
      <dsp:spPr>
        <a:xfrm>
          <a:off x="0" y="1100127"/>
          <a:ext cx="8158368" cy="9534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tr-TR" sz="2400" kern="1200"/>
            <a:t>Esnaf Muaflığından faydalanmanız için sizden beklenen en temel şey fiziki bir iş yeri açmadan ticaret yapıyor olmanız.</a:t>
          </a:r>
        </a:p>
      </dsp:txBody>
      <dsp:txXfrm>
        <a:off x="46541" y="1146668"/>
        <a:ext cx="8065286" cy="860321"/>
      </dsp:txXfrm>
    </dsp:sp>
    <dsp:sp modelId="{DE925166-46A5-42B0-82DF-FF3C2E75BCD8}">
      <dsp:nvSpPr>
        <dsp:cNvPr id="0" name=""/>
        <dsp:cNvSpPr/>
      </dsp:nvSpPr>
      <dsp:spPr>
        <a:xfrm>
          <a:off x="0" y="2053531"/>
          <a:ext cx="8158368" cy="2334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028" tIns="30480" rIns="170688" bIns="30480" numCol="1" spcCol="1270" anchor="t" anchorCtr="0">
          <a:noAutofit/>
        </a:bodyPr>
        <a:lstStyle/>
        <a:p>
          <a:pPr marL="171450" lvl="1" indent="-171450" algn="just" defTabSz="844550" rtl="0">
            <a:lnSpc>
              <a:spcPct val="90000"/>
            </a:lnSpc>
            <a:spcBef>
              <a:spcPct val="0"/>
            </a:spcBef>
            <a:spcAft>
              <a:spcPct val="20000"/>
            </a:spcAft>
            <a:buChar char="•"/>
          </a:pPr>
          <a:r>
            <a:rPr lang="tr-TR" sz="1900" kern="1200" dirty="0"/>
            <a:t>Dışarıdan işçi almamak şartıyla; oturdukları </a:t>
          </a:r>
          <a:r>
            <a:rPr lang="tr-TR" sz="1900" kern="1200" dirty="0">
              <a:solidFill>
                <a:srgbClr val="C00000"/>
              </a:solidFill>
            </a:rPr>
            <a:t>evlerde imal ettikleri el yapımı eşyalar ve yiyecekleri </a:t>
          </a:r>
          <a:r>
            <a:rPr lang="tr-TR" sz="1900" kern="1200" dirty="0"/>
            <a:t>iş yeri açmadan satanlar. </a:t>
          </a:r>
        </a:p>
        <a:p>
          <a:pPr marL="171450" lvl="1" indent="-171450" algn="just" defTabSz="844550" rtl="0">
            <a:lnSpc>
              <a:spcPct val="90000"/>
            </a:lnSpc>
            <a:spcBef>
              <a:spcPct val="0"/>
            </a:spcBef>
            <a:spcAft>
              <a:spcPct val="20000"/>
            </a:spcAft>
            <a:buChar char="•"/>
          </a:pPr>
          <a:r>
            <a:rPr lang="tr-TR" sz="1900" kern="1200" dirty="0"/>
            <a:t>Gelir Vergisi Kanunu’nun (basit usul şartları) 47.maddesinde yazılı şartlara uygun olanlardan kendi ürettikleri </a:t>
          </a:r>
          <a:r>
            <a:rPr lang="tr-TR" sz="1900" kern="1200" dirty="0">
              <a:solidFill>
                <a:srgbClr val="C00000"/>
              </a:solidFill>
            </a:rPr>
            <a:t>geleneksel, kültürel, sanatsal değeri olan ve kaybolmaya yüz tutan meslek </a:t>
          </a:r>
          <a:r>
            <a:rPr lang="tr-TR" sz="1900" kern="1200" dirty="0"/>
            <a:t>kolların da faaliyette bulunanlar. </a:t>
          </a:r>
        </a:p>
        <a:p>
          <a:pPr marL="171450" lvl="1" indent="-171450" algn="just" defTabSz="844550" rtl="0">
            <a:lnSpc>
              <a:spcPct val="90000"/>
            </a:lnSpc>
            <a:spcBef>
              <a:spcPct val="0"/>
            </a:spcBef>
            <a:spcAft>
              <a:spcPct val="20000"/>
            </a:spcAft>
            <a:buChar char="•"/>
          </a:pPr>
          <a:r>
            <a:rPr lang="tr-TR" sz="1900" kern="1200" dirty="0"/>
            <a:t>Ayrı bir iş yeri açmaksızın ve sanayi tipi veya seri üretim yapabilen makine ve alet kullanmaksızın oturdukları </a:t>
          </a:r>
          <a:r>
            <a:rPr lang="tr-TR" sz="1900" kern="1200" dirty="0">
              <a:solidFill>
                <a:srgbClr val="C00000"/>
              </a:solidFill>
            </a:rPr>
            <a:t>evlerde imal ettikleri malları internet ve benzeri elektronik ortamlar üzerinden satanlar</a:t>
          </a:r>
          <a:r>
            <a:rPr lang="tr-TR" sz="1900" kern="1200" dirty="0"/>
            <a:t>.</a:t>
          </a:r>
        </a:p>
      </dsp:txBody>
      <dsp:txXfrm>
        <a:off x="0" y="2053531"/>
        <a:ext cx="8158368" cy="2334960"/>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601AFF9F-B055-4DA4-AF93-A5CF905592EE}" type="datetimeFigureOut">
              <a:rPr lang="tr-TR" smtClean="0"/>
              <a:pPr/>
              <a:t>24.09.2024</a:t>
            </a:fld>
            <a:endParaRPr lang="tr-TR"/>
          </a:p>
        </p:txBody>
      </p:sp>
      <p:sp>
        <p:nvSpPr>
          <p:cNvPr id="4" name="Slayt Görüntüsü Yer Tutucusu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2C3AE35-7A8A-465F-923E-952D863F6B88}" type="slidenum">
              <a:rPr lang="tr-TR" smtClean="0"/>
              <a:pPr/>
              <a:t>‹#›</a:t>
            </a:fld>
            <a:endParaRPr lang="tr-TR"/>
          </a:p>
        </p:txBody>
      </p:sp>
    </p:spTree>
    <p:extLst>
      <p:ext uri="{BB962C8B-B14F-4D97-AF65-F5344CB8AC3E}">
        <p14:creationId xmlns:p14="http://schemas.microsoft.com/office/powerpoint/2010/main" val="3261982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gib.gov.tr/sites/default/files/fileadmin/beyannamerehberi/2022/2022_Basit_Usul_Rehberi.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arasut.com/blog/amortisman-nedir-nasil-hesaplani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rtl="0"/>
            <a:r>
              <a:rPr lang="tr-TR" dirty="0"/>
              <a:t>İster gezici ister sabit bir mekânda bulunsun, </a:t>
            </a:r>
          </a:p>
          <a:p>
            <a:pPr lvl="0" rtl="0"/>
            <a:endParaRPr lang="tr-TR" dirty="0"/>
          </a:p>
          <a:p>
            <a:pPr lvl="0" rtl="0"/>
            <a:r>
              <a:rPr lang="tr-TR" dirty="0"/>
              <a:t>Esnaf ve Sanatkâr ile Tacir ve Sanayiciyi Belirleme Koordinasyon Kurulunca belirlenen esnaf ve sanatkâr meslek kollarına dahil olup, </a:t>
            </a:r>
          </a:p>
          <a:p>
            <a:pPr lvl="0" rtl="0"/>
            <a:endParaRPr lang="tr-TR" dirty="0"/>
          </a:p>
          <a:p>
            <a:pPr lvl="0" rtl="0"/>
            <a:r>
              <a:rPr lang="tr-TR" dirty="0"/>
              <a:t>Ekonomik faaliyetini sermayesi ile birlikte bedenî çalışmasına dayandıran</a:t>
            </a:r>
          </a:p>
          <a:p>
            <a:pPr lvl="0" rtl="0"/>
            <a:endParaRPr lang="tr-TR" dirty="0"/>
          </a:p>
          <a:p>
            <a:pPr lvl="0" rtl="0"/>
            <a:r>
              <a:rPr lang="tr-TR" dirty="0"/>
              <a:t>Kazancı tacir veya sanayici niteliğini kazandırmayacak miktarda olan </a:t>
            </a:r>
          </a:p>
          <a:p>
            <a:pPr lvl="0" rtl="0"/>
            <a:endParaRPr lang="tr-TR" dirty="0"/>
          </a:p>
          <a:p>
            <a:pPr lvl="0" rtl="0"/>
            <a:r>
              <a:rPr lang="tr-TR" dirty="0"/>
              <a:t>Basit usulde vergilendirilenler </a:t>
            </a:r>
          </a:p>
          <a:p>
            <a:pPr lvl="0" rtl="0"/>
            <a:r>
              <a:rPr lang="tr-TR" dirty="0"/>
              <a:t>İşletme hesabı esasına göre deftere tabi olanlar </a:t>
            </a:r>
          </a:p>
          <a:p>
            <a:pPr lvl="0" rtl="0"/>
            <a:r>
              <a:rPr lang="tr-TR" dirty="0"/>
              <a:t>Vergiden muaf bulunan </a:t>
            </a:r>
          </a:p>
          <a:p>
            <a:endParaRPr lang="tr-TR" dirty="0"/>
          </a:p>
        </p:txBody>
      </p:sp>
      <p:sp>
        <p:nvSpPr>
          <p:cNvPr id="4" name="Slayt Numarası Yer Tutucusu 3"/>
          <p:cNvSpPr>
            <a:spLocks noGrp="1"/>
          </p:cNvSpPr>
          <p:nvPr>
            <p:ph type="sldNum" sz="quarter" idx="5"/>
          </p:nvPr>
        </p:nvSpPr>
        <p:spPr/>
        <p:txBody>
          <a:bodyPr/>
          <a:lstStyle/>
          <a:p>
            <a:fld id="{F2C3AE35-7A8A-465F-923E-952D863F6B88}" type="slidenum">
              <a:rPr lang="tr-TR" smtClean="0"/>
              <a:pPr/>
              <a:t>2</a:t>
            </a:fld>
            <a:endParaRPr lang="tr-TR"/>
          </a:p>
        </p:txBody>
      </p:sp>
    </p:spTree>
    <p:extLst>
      <p:ext uri="{BB962C8B-B14F-4D97-AF65-F5344CB8AC3E}">
        <p14:creationId xmlns:p14="http://schemas.microsoft.com/office/powerpoint/2010/main" val="2969935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59974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85750" indent="-285750" algn="just">
              <a:buFont typeface="Arial" panose="020B0604020202020204" pitchFamily="34" charset="0"/>
              <a:buChar char="•"/>
            </a:pPr>
            <a:r>
              <a:rPr lang="tr-TR" dirty="0"/>
              <a:t>Esnaf ve sanatkâr olabilmek için öncelikle bağlı bulunulan vergi dairesine bildirimde bulunulur. </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İşe başlama bildirimi </a:t>
            </a:r>
          </a:p>
          <a:p>
            <a:pPr marL="742950" lvl="1" indent="-285750" algn="just">
              <a:buFont typeface="Arial" panose="020B0604020202020204" pitchFamily="34" charset="0"/>
              <a:buChar char="•"/>
            </a:pPr>
            <a:r>
              <a:rPr lang="tr-TR" dirty="0"/>
              <a:t>kişi tarafından ya da </a:t>
            </a:r>
          </a:p>
          <a:p>
            <a:pPr marL="742950" lvl="1" indent="-285750" algn="just">
              <a:buFont typeface="Arial" panose="020B0604020202020204" pitchFamily="34" charset="0"/>
              <a:buChar char="•"/>
            </a:pPr>
            <a:r>
              <a:rPr lang="tr-TR" dirty="0"/>
              <a:t>avukatları ve </a:t>
            </a:r>
          </a:p>
          <a:p>
            <a:pPr marL="742950" lvl="1" indent="-285750" algn="just">
              <a:buFont typeface="Arial" panose="020B0604020202020204" pitchFamily="34" charset="0"/>
              <a:buChar char="•"/>
            </a:pPr>
            <a:r>
              <a:rPr lang="tr-TR" dirty="0"/>
              <a:t>yetki almış mali müşavirlerce</a:t>
            </a:r>
          </a:p>
          <a:p>
            <a:pPr marL="742950" lvl="1" indent="-285750" algn="just">
              <a:buFont typeface="Arial" panose="020B0604020202020204" pitchFamily="34" charset="0"/>
              <a:buChar char="•"/>
            </a:pPr>
            <a:r>
              <a:rPr lang="tr-TR" dirty="0"/>
              <a:t>işe başlama tarihinden itibaren 10 gün içinde </a:t>
            </a:r>
          </a:p>
          <a:p>
            <a:pPr marL="457200" lvl="1" indent="0" algn="just">
              <a:buFont typeface="Arial" panose="020B0604020202020204" pitchFamily="34" charset="0"/>
              <a:buNone/>
            </a:pPr>
            <a:r>
              <a:rPr lang="tr-TR" dirty="0"/>
              <a:t>bağlı bulunulan vergi dairesine yapılmaktadır.</a:t>
            </a:r>
          </a:p>
          <a:p>
            <a:pPr marL="285750" indent="-285750" algn="just">
              <a:buFont typeface="Arial" panose="020B0604020202020204" pitchFamily="34" charset="0"/>
              <a:buChar char="•"/>
            </a:pPr>
            <a:endParaRPr lang="tr-TR" dirty="0"/>
          </a:p>
          <a:p>
            <a:pPr marL="285750" indent="-285750" algn="just">
              <a:buFont typeface="Arial" panose="020B0604020202020204" pitchFamily="34" charset="0"/>
              <a:buChar char="•"/>
            </a:pPr>
            <a:r>
              <a:rPr lang="tr-TR" dirty="0"/>
              <a:t>Bildirimle ilgili form </a:t>
            </a:r>
          </a:p>
          <a:p>
            <a:pPr marL="742950" lvl="1" indent="-285750" algn="just">
              <a:buFont typeface="Arial" panose="020B0604020202020204" pitchFamily="34" charset="0"/>
              <a:buChar char="•"/>
            </a:pPr>
            <a:r>
              <a:rPr lang="tr-TR" dirty="0"/>
              <a:t>vergi dairesine bizzat giderek, </a:t>
            </a:r>
          </a:p>
          <a:p>
            <a:pPr marL="742950" lvl="1" indent="-285750" algn="just">
              <a:buFont typeface="Arial" panose="020B0604020202020204" pitchFamily="34" charset="0"/>
              <a:buChar char="•"/>
            </a:pPr>
            <a:r>
              <a:rPr lang="tr-TR" dirty="0"/>
              <a:t>posta ile göndererek ya da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r-TR" dirty="0"/>
              <a:t>vergi dairesine gitmeden </a:t>
            </a:r>
            <a:r>
              <a:rPr lang="tr-TR" b="1" dirty="0">
                <a:solidFill>
                  <a:schemeClr val="accent5"/>
                </a:solidFill>
              </a:rPr>
              <a:t>Dijital Vergi Dairesi (İnteraktif Vergi Dairesi)</a:t>
            </a:r>
            <a:r>
              <a:rPr lang="tr-TR" sz="1200" b="0" dirty="0">
                <a:solidFill>
                  <a:schemeClr val="accent5"/>
                </a:solidFill>
                <a:latin typeface="Times New Roman" pitchFamily="18" charset="0"/>
                <a:cs typeface="Times New Roman" pitchFamily="18" charset="0"/>
              </a:rPr>
              <a:t> </a:t>
            </a:r>
            <a:r>
              <a:rPr lang="tr-TR" dirty="0"/>
              <a:t>aracılığı ile sistem üzerinden oluşturulur ve vergi dairesine iletilir.</a:t>
            </a:r>
          </a:p>
        </p:txBody>
      </p:sp>
    </p:spTree>
    <p:extLst>
      <p:ext uri="{BB962C8B-B14F-4D97-AF65-F5344CB8AC3E}">
        <p14:creationId xmlns:p14="http://schemas.microsoft.com/office/powerpoint/2010/main" val="3396501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2000" kern="0" dirty="0">
                <a:solidFill>
                  <a:srgbClr val="C00000"/>
                </a:solidFill>
              </a:rPr>
              <a:t>İşe başlama bildirimi </a:t>
            </a:r>
            <a:r>
              <a:rPr lang="tr-TR" sz="2000" b="0" kern="0" dirty="0">
                <a:solidFill>
                  <a:srgbClr val="000000"/>
                </a:solidFill>
              </a:rPr>
              <a:t>üzerine vergi dairesince mükellefiyet tesisi işlemi gerçekleştirilir</a:t>
            </a:r>
          </a:p>
          <a:p>
            <a:pPr algn="just"/>
            <a:r>
              <a:rPr lang="tr-TR" sz="2000" kern="0" dirty="0">
                <a:solidFill>
                  <a:srgbClr val="C00000"/>
                </a:solidFill>
              </a:rPr>
              <a:t>“Elektronik Yoklama Sistemi” </a:t>
            </a:r>
            <a:r>
              <a:rPr lang="tr-TR" sz="2000" b="0" kern="0" dirty="0">
                <a:solidFill>
                  <a:srgbClr val="000000"/>
                </a:solidFill>
              </a:rPr>
              <a:t>üzerinden mükellef nezdinde yoklama yapılır.</a:t>
            </a:r>
          </a:p>
          <a:p>
            <a:pPr lvl="2">
              <a:buFont typeface="Wingdings" pitchFamily="2" charset="2"/>
              <a:buChar char="Ø"/>
            </a:pPr>
            <a:endParaRPr lang="tr-TR" sz="2000" b="0" kern="0" dirty="0">
              <a:solidFill>
                <a:srgbClr val="000000"/>
              </a:solidFill>
            </a:endParaRPr>
          </a:p>
          <a:p>
            <a:pPr marL="447675" lvl="2">
              <a:buFont typeface="Wingdings" pitchFamily="2" charset="2"/>
              <a:buChar char="Ø"/>
            </a:pPr>
            <a:r>
              <a:rPr lang="tr-TR" sz="2000" b="0" kern="0" dirty="0">
                <a:solidFill>
                  <a:srgbClr val="000000"/>
                </a:solidFill>
              </a:rPr>
              <a:t>İşe başlama yoklamaları, mükellefiyetin tesis edildiği tarihten itibaren </a:t>
            </a:r>
            <a:r>
              <a:rPr lang="tr-TR" sz="2000" kern="0" dirty="0">
                <a:solidFill>
                  <a:srgbClr val="C00000"/>
                </a:solidFill>
              </a:rPr>
              <a:t>en geç 15 gün </a:t>
            </a:r>
            <a:r>
              <a:rPr lang="tr-TR" sz="2000" kern="0" dirty="0"/>
              <a:t>içinde sonuçlandırılır.</a:t>
            </a:r>
            <a:endParaRPr lang="tr-TR" sz="2000" b="0" dirty="0"/>
          </a:p>
          <a:p>
            <a:pPr marL="0" lvl="0" indent="0" algn="just" eaLnBrk="0" fontAlgn="base" hangingPunct="0">
              <a:spcAft>
                <a:spcPct val="0"/>
              </a:spcAft>
              <a:buNone/>
              <a:defRPr/>
            </a:pPr>
            <a:endParaRPr lang="tr-TR" altLang="tr-TR" sz="1800" kern="0" dirty="0">
              <a:solidFill>
                <a:srgbClr val="000000"/>
              </a:solidFill>
              <a:cs typeface="Times New Roman" pitchFamily="18" charset="0"/>
            </a:endParaRPr>
          </a:p>
          <a:p>
            <a:pPr marL="0" lvl="0" indent="0" algn="just" eaLnBrk="0" fontAlgn="base" hangingPunct="0">
              <a:spcAft>
                <a:spcPct val="0"/>
              </a:spcAft>
              <a:buNone/>
              <a:defRPr/>
            </a:pPr>
            <a:r>
              <a:rPr lang="tr-TR" altLang="tr-TR" sz="1800" kern="0" dirty="0">
                <a:solidFill>
                  <a:srgbClr val="000000"/>
                </a:solidFill>
                <a:cs typeface="Times New Roman" pitchFamily="18" charset="0"/>
              </a:rPr>
              <a:t>Gelir Vergisi Kanununa göre ticaret ve sanat erbabı, kazancın tespit usulü bakımından ikiye ayrılmaktadır.</a:t>
            </a:r>
          </a:p>
          <a:p>
            <a:pPr marL="0" lvl="0" indent="0" algn="just" eaLnBrk="0" fontAlgn="base" hangingPunct="0">
              <a:spcAft>
                <a:spcPct val="0"/>
              </a:spcAft>
              <a:buNone/>
              <a:defRPr/>
            </a:pPr>
            <a:endParaRPr lang="tr-TR" altLang="tr-TR" sz="1800" kern="0" dirty="0">
              <a:solidFill>
                <a:srgbClr val="000000"/>
              </a:solidFill>
              <a:cs typeface="Times New Roman" pitchFamily="18" charset="0"/>
            </a:endParaRPr>
          </a:p>
          <a:p>
            <a:pPr marL="342900" lvl="0" indent="-342900" algn="just" eaLnBrk="0" fontAlgn="base" hangingPunct="0">
              <a:spcAft>
                <a:spcPct val="0"/>
              </a:spcAft>
              <a:buFont typeface="Wingdings" panose="05000000000000000000" pitchFamily="2" charset="2"/>
              <a:buChar char="Ø"/>
              <a:defRPr/>
            </a:pPr>
            <a:r>
              <a:rPr lang="tr-TR" altLang="tr-TR" sz="1800" kern="0" dirty="0">
                <a:solidFill>
                  <a:srgbClr val="000000"/>
                </a:solidFill>
                <a:cs typeface="Times New Roman" pitchFamily="18" charset="0"/>
              </a:rPr>
              <a:t>Basit usulde ticari kazanç elde edenler</a:t>
            </a:r>
          </a:p>
          <a:p>
            <a:pPr marL="342900" lvl="0" indent="-342900" algn="just" eaLnBrk="0" fontAlgn="base" hangingPunct="0">
              <a:spcAft>
                <a:spcPct val="0"/>
              </a:spcAft>
              <a:buFont typeface="Wingdings" panose="05000000000000000000" pitchFamily="2" charset="2"/>
              <a:buChar char="Ø"/>
              <a:defRPr/>
            </a:pPr>
            <a:r>
              <a:rPr lang="tr-TR" altLang="tr-TR" sz="1800" kern="0" dirty="0">
                <a:solidFill>
                  <a:srgbClr val="000000"/>
                </a:solidFill>
                <a:cs typeface="Times New Roman" pitchFamily="18" charset="0"/>
              </a:rPr>
              <a:t>Gerçek usulde (işletme hesabı esası) ticari kazanç elde edenler</a:t>
            </a:r>
          </a:p>
          <a:p>
            <a:pPr lvl="0" algn="just" eaLnBrk="0" fontAlgn="base" hangingPunct="0">
              <a:spcAft>
                <a:spcPct val="0"/>
              </a:spcAft>
              <a:defRPr/>
            </a:pPr>
            <a:endParaRPr lang="tr-TR" altLang="tr-TR" sz="1800" kern="0" dirty="0">
              <a:solidFill>
                <a:srgbClr val="000000"/>
              </a:solidFill>
              <a:cs typeface="Times New Roman" pitchFamily="18" charset="0"/>
            </a:endParaRPr>
          </a:p>
          <a:p>
            <a:pPr lvl="0" algn="just" eaLnBrk="0" fontAlgn="base" hangingPunct="0">
              <a:spcAft>
                <a:spcPct val="0"/>
              </a:spcAft>
              <a:buClr>
                <a:srgbClr val="C00000"/>
              </a:buClr>
              <a:defRPr/>
            </a:pPr>
            <a:r>
              <a:rPr lang="tr-TR" altLang="tr-TR" sz="1800" kern="0" dirty="0">
                <a:solidFill>
                  <a:srgbClr val="000000"/>
                </a:solidFill>
                <a:cs typeface="Times New Roman" pitchFamily="18" charset="0"/>
              </a:rPr>
              <a:t>Ayrıca Gelir Vergisi Kanuna göre gerekli şartları taşıyan esnaflar </a:t>
            </a:r>
            <a:r>
              <a:rPr lang="tr-TR" altLang="tr-TR" sz="1800" kern="0" dirty="0">
                <a:solidFill>
                  <a:srgbClr val="FF0000"/>
                </a:solidFill>
                <a:cs typeface="Times New Roman" pitchFamily="18" charset="0"/>
              </a:rPr>
              <a:t>vergiden muaf </a:t>
            </a:r>
            <a:r>
              <a:rPr lang="tr-TR" altLang="tr-TR" sz="1800" kern="0" dirty="0">
                <a:solidFill>
                  <a:srgbClr val="000000"/>
                </a:solidFill>
                <a:cs typeface="Times New Roman" pitchFamily="18" charset="0"/>
              </a:rPr>
              <a:t>tutulmuştur. </a:t>
            </a: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Esnaf ve sanatkâr olabilmek için öncelikle “İşe Başlama/İşi Bırakma Bildirimi” ile işe başlandığının bağlı bulunulan vergi dairesine bildirilmesi zorunludur.</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Bildirimde bulunmak isteyenler isterlerse kendilerince (mükellefin küçük veya kısıtlı olması halinde bunların kanuni temsilcileri) ya da 1136 sayılı Avukatlık Kanunu’na göre ruhsat almış avukatları ve 3568 sayılı Kanun’a göre yetki almış meslek mensupları tarafından da ilgili vergi dairesine yapılabilir.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İşe başlama bildirimleri, işe başlama tarihinden itibaren on gün içinde bağlı bulunulan vergi dairesine yapılmaktadır. Bildirimle ilgili form vergi dairesine bizzat giderek, posta ile göndererek ya da vergi dairesine gitmeden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Dijital Vergi Dairesi (İnteraktif Vergi Dairesi) </a:t>
            </a:r>
            <a:r>
              <a:rPr lang="tr-TR" sz="1800" dirty="0">
                <a:effectLst/>
                <a:latin typeface="Calibri" panose="020F0502020204030204" pitchFamily="34" charset="0"/>
                <a:ea typeface="Calibri" panose="020F0502020204030204" pitchFamily="34" charset="0"/>
                <a:cs typeface="Times New Roman" panose="02020603050405020304" pitchFamily="18" charset="0"/>
              </a:rPr>
              <a:t>aracılığı ile sistem üzerinden, “İşe Başlama/Bırakma Bildirimi” ile yazılı olarak yapılır.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Mükellefiyet tesisi işlemleri için, İşe Başlama/Bırakma Bildirimiyle birlikte gerekli kontrol ve teyit işlemlerinin yapılabilmesi amacıyla;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1) Nüfus cüzdanının aslının ve varsa ticari plakalı araç sahiplerinin taşıta ilişkin araçların ruhsatlarının aslı ve fotokopilerinin vergi dairesi personeline ibraz edilmesi,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 İşyeri bilgilerinin İşe Başlama/Bırakma Bildiriminde yer alan ilgili alanlara yazılması ve yeterli olmaktadır. İşe başlama/bırakma bildirimi üzerine vergi dairesi tarafından yapılan kontroller sonrasında mükellefiyet tesisi işlemi gerçekleştirilir ve “Elektronik Yoklama Sistemi” üzerinden mükellef nezdinde yoklama yapılır. </a:t>
            </a:r>
          </a:p>
          <a:p>
            <a:pPr algn="just">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Mükellef nezdinde yapılan yoklamalar;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İşe başlama yoklamaları, mükellefiyetin tesis edildiği tarihten itibaren en geç 15 gün,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dirty="0">
                <a:effectLst/>
                <a:latin typeface="Calibri" panose="020F0502020204030204" pitchFamily="34" charset="0"/>
                <a:ea typeface="Calibri" panose="020F0502020204030204" pitchFamily="34" charset="0"/>
                <a:cs typeface="Times New Roman" panose="02020603050405020304" pitchFamily="18" charset="0"/>
              </a:rPr>
              <a:t>Mükellef imzası ile birlikte serbest muhasebeci, serbest muhasebeci mali müşavir tarafından imzalanmış veya yeminli mali müşavirlerce tasdik edilmiş olan işe başlama / bırakma bildirimi üzerine yapılacak yoklamalar </a:t>
            </a:r>
            <a:r>
              <a:rPr lang="tr-TR" sz="1800" b="1" u="sng" dirty="0">
                <a:effectLst/>
                <a:latin typeface="Calibri" panose="020F0502020204030204" pitchFamily="34" charset="0"/>
                <a:ea typeface="Calibri" panose="020F0502020204030204" pitchFamily="34" charset="0"/>
                <a:cs typeface="Times New Roman" panose="02020603050405020304" pitchFamily="18" charset="0"/>
              </a:rPr>
              <a:t>bir ay</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tr-TR" sz="1800" b="1" dirty="0">
                <a:effectLst/>
                <a:latin typeface="Calibri" panose="020F0502020204030204" pitchFamily="34" charset="0"/>
                <a:ea typeface="Calibri" panose="020F0502020204030204" pitchFamily="34" charset="0"/>
                <a:cs typeface="Times New Roman" panose="02020603050405020304" pitchFamily="18" charset="0"/>
              </a:rPr>
              <a:t>İçerisinde sonuçlandırılır. </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Yapılan başvuru vergi dairesi tarafından değerlendirilmekte ve gerçek </a:t>
            </a:r>
            <a:r>
              <a:rPr lang="tr-TR" sz="1800" dirty="0" err="1">
                <a:effectLst/>
                <a:latin typeface="Calibri" panose="020F0502020204030204" pitchFamily="34" charset="0"/>
                <a:ea typeface="Calibri" panose="020F0502020204030204" pitchFamily="34" charset="0"/>
                <a:cs typeface="Times New Roman" panose="02020603050405020304" pitchFamily="18" charset="0"/>
              </a:rPr>
              <a:t>usülde</a:t>
            </a:r>
            <a:r>
              <a:rPr lang="tr-TR" sz="1800" b="1" dirty="0">
                <a:effectLst/>
                <a:latin typeface="Calibri" panose="020F0502020204030204" pitchFamily="34" charset="0"/>
                <a:ea typeface="Calibri" panose="020F0502020204030204" pitchFamily="34" charset="0"/>
                <a:cs typeface="Times New Roman" panose="02020603050405020304" pitchFamily="18" charset="0"/>
              </a:rPr>
              <a:t>(işletme)</a:t>
            </a:r>
            <a:r>
              <a:rPr lang="tr-TR" sz="1800" dirty="0">
                <a:effectLst/>
                <a:latin typeface="Calibri" panose="020F0502020204030204" pitchFamily="34" charset="0"/>
                <a:ea typeface="Calibri" panose="020F0502020204030204" pitchFamily="34" charset="0"/>
                <a:cs typeface="Times New Roman" panose="02020603050405020304" pitchFamily="18" charset="0"/>
              </a:rPr>
              <a:t> veya basit usulde vergilendirilme durumuna göre işlemler başlatılmaktadır. </a:t>
            </a:r>
            <a:r>
              <a:rPr lang="tr-TR" sz="1800" strike="noStrike" dirty="0">
                <a:effectLst/>
                <a:latin typeface="Calibri" panose="020F0502020204030204" pitchFamily="34" charset="0"/>
                <a:ea typeface="Calibri" panose="020F0502020204030204" pitchFamily="34" charset="0"/>
                <a:cs typeface="Times New Roman" panose="02020603050405020304" pitchFamily="18" charset="0"/>
              </a:rPr>
              <a:t>İşe başlayan esnaf ve sanatkârlar kullanacakları defterleri tasdik zorunluluğu yoktur.</a:t>
            </a:r>
            <a:r>
              <a:rPr lang="tr-TR" sz="1800" b="1" dirty="0">
                <a:effectLst/>
                <a:latin typeface="Calibri" panose="020F0502020204030204" pitchFamily="34" charset="0"/>
                <a:ea typeface="Calibri" panose="020F0502020204030204" pitchFamily="34" charset="0"/>
                <a:cs typeface="Times New Roman" panose="02020603050405020304" pitchFamily="18" charset="0"/>
              </a:rPr>
              <a:t> </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Bilanço usulünde</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kağıt ortamında tutulan defterlerin tasdiki zorunlu olup i</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şe yeni başlayan mükellefin direkt olarak bilanço esasında mükellef olmak istemesi durumunda</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b</a:t>
            </a:r>
            <a:r>
              <a:rPr lang="tr-TR" sz="1800" b="1" strike="sngStrike"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u ifade yanlış olacağından</a:t>
            </a:r>
            <a:r>
              <a:rPr lang="tr-TR" sz="1800" b="1" strike="sngStrike" baseline="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üstü çizilmiştir</a:t>
            </a:r>
            <a:r>
              <a:rPr lang="tr-TR" sz="1800" b="1" strike="sngStrike" baseline="0" dirty="0">
                <a:effectLst/>
                <a:latin typeface="Calibri" panose="020F0502020204030204" pitchFamily="34" charset="0"/>
                <a:ea typeface="Calibri" panose="020F0502020204030204" pitchFamily="34" charset="0"/>
                <a:cs typeface="Times New Roman" panose="02020603050405020304" pitchFamily="18" charset="0"/>
              </a:rPr>
              <a:t>. </a:t>
            </a:r>
            <a:r>
              <a:rPr lang="tr-TR" sz="1800" dirty="0">
                <a:effectLst/>
                <a:latin typeface="Calibri" panose="020F0502020204030204" pitchFamily="34" charset="0"/>
                <a:ea typeface="Calibri" panose="020F0502020204030204" pitchFamily="34" charset="0"/>
                <a:cs typeface="Times New Roman" panose="02020603050405020304" pitchFamily="18" charset="0"/>
              </a:rPr>
              <a:t>Bilindiği gibi kazancı basit usulde tespit edilen esnaf ve sanatkârlar tarafında defter tutulma zorunluluğu yoktur. (bkz. Basit Usulde Vergilendirmenin Sağladığı Kolaylıklar). Kazancı gerçek usulde tespit edilen esnaf ve sanatkâr kullandığı “İşletme Defteri” ise GİB Web sayfası üzerinden. Defter - Beyan Sisteminde elektronik ortamda tutulmaktadır.</a:t>
            </a:r>
          </a:p>
          <a:p>
            <a:pPr algn="just">
              <a:lnSpc>
                <a:spcPct val="107000"/>
              </a:lnSpc>
              <a:spcAft>
                <a:spcPts val="800"/>
              </a:spcAft>
            </a:pPr>
            <a:r>
              <a:rPr lang="tr-TR" sz="1800" dirty="0">
                <a:effectLst/>
                <a:latin typeface="Calibri" panose="020F0502020204030204" pitchFamily="34" charset="0"/>
                <a:ea typeface="Calibri" panose="020F0502020204030204" pitchFamily="34" charset="0"/>
                <a:cs typeface="Times New Roman" panose="02020603050405020304" pitchFamily="18" charset="0"/>
              </a:rPr>
              <a:t>2 Elektronik ortamda tutulan defterlerin tasdik zorunluluğu yoktur.</a:t>
            </a: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3AE35-7A8A-465F-923E-952D863F6B8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757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lvl="0" algn="just" eaLnBrk="0" fontAlgn="base" hangingPunct="0">
              <a:spcAft>
                <a:spcPct val="0"/>
              </a:spcAft>
              <a:defRPr/>
            </a:pPr>
            <a:r>
              <a:rPr lang="tr-TR" altLang="tr-TR" b="1" kern="0" dirty="0">
                <a:solidFill>
                  <a:srgbClr val="000000"/>
                </a:solidFill>
                <a:cs typeface="Times New Roman" pitchFamily="18" charset="0"/>
                <a:hlinkClick r:id="rId3"/>
              </a:rPr>
              <a:t>Basit Usulde Ticari Kazanç Elde Edenler</a:t>
            </a:r>
            <a:endParaRPr lang="tr-TR" altLang="tr-TR" b="1" kern="0" dirty="0">
              <a:solidFill>
                <a:srgbClr val="000000"/>
              </a:solidFill>
              <a:cs typeface="Times New Roman" pitchFamily="18" charset="0"/>
            </a:endParaRPr>
          </a:p>
          <a:p>
            <a:pPr marL="285750" indent="-285750" fontAlgn="base">
              <a:buFont typeface="Arial" panose="020B0604020202020204" pitchFamily="34" charset="0"/>
              <a:buChar char="•"/>
            </a:pPr>
            <a:r>
              <a:rPr lang="tr-TR" dirty="0"/>
              <a:t>Ticari kazançları Gelir Vergisinden istisnadır.</a:t>
            </a:r>
          </a:p>
          <a:p>
            <a:pPr marL="285750" marR="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r-TR" strike="sngStrike" dirty="0">
                <a:solidFill>
                  <a:srgbClr val="FF0000"/>
                </a:solidFill>
              </a:rPr>
              <a:t>Diğer mükellefiyet türlerinde olduğu gibi </a:t>
            </a:r>
            <a:r>
              <a:rPr lang="tr-TR" strike="noStrike" dirty="0">
                <a:solidFill>
                  <a:srgbClr val="FF0000"/>
                </a:solidFill>
              </a:rPr>
              <a:t>defter tutma mecburiyetleri yoktur.</a:t>
            </a:r>
            <a:r>
              <a:rPr lang="tr-TR" strike="noStrike" dirty="0"/>
              <a:t> </a:t>
            </a:r>
          </a:p>
          <a:p>
            <a:pPr marL="285750" indent="-285750" fontAlgn="base">
              <a:buFont typeface="Arial" panose="020B0604020202020204" pitchFamily="34" charset="0"/>
              <a:buChar char="•"/>
            </a:pPr>
            <a:r>
              <a:rPr lang="tr-TR" sz="1200" b="1" dirty="0">
                <a:solidFill>
                  <a:srgbClr val="00B050"/>
                </a:solidFill>
              </a:rPr>
              <a:t>Gelir Vergisi ve</a:t>
            </a:r>
            <a:r>
              <a:rPr lang="tr-TR" sz="1200" dirty="0">
                <a:solidFill>
                  <a:srgbClr val="00B050"/>
                </a:solidFill>
              </a:rPr>
              <a:t> </a:t>
            </a:r>
            <a:r>
              <a:rPr lang="tr-TR" sz="1200" dirty="0"/>
              <a:t>Geçici Vergi </a:t>
            </a:r>
            <a:r>
              <a:rPr lang="tr-TR" sz="1200" b="1" dirty="0">
                <a:solidFill>
                  <a:srgbClr val="00B050"/>
                </a:solidFill>
              </a:rPr>
              <a:t>Beyannamesi</a:t>
            </a:r>
            <a:r>
              <a:rPr lang="tr-TR" sz="1200" dirty="0"/>
              <a:t> </a:t>
            </a:r>
            <a:r>
              <a:rPr lang="tr-TR" sz="1200" strike="sngStrike" dirty="0"/>
              <a:t>ve KDV beyanı </a:t>
            </a:r>
            <a:r>
              <a:rPr lang="tr-TR" sz="1200" dirty="0"/>
              <a:t>verme zorunluluğu yoktur.</a:t>
            </a:r>
          </a:p>
          <a:p>
            <a:pPr marL="285750" indent="-285750" fontAlgn="base">
              <a:buFont typeface="Arial" panose="020B0604020202020204" pitchFamily="34" charset="0"/>
              <a:buChar char="•"/>
            </a:pPr>
            <a:r>
              <a:rPr lang="tr-TR" sz="1200" b="1" dirty="0">
                <a:solidFill>
                  <a:srgbClr val="00B050"/>
                </a:solidFill>
              </a:rPr>
              <a:t>Mal ve hizmet teslimleri KDV den istisnadır.</a:t>
            </a:r>
            <a:endParaRPr lang="tr-TR" b="1" dirty="0"/>
          </a:p>
          <a:p>
            <a:pPr marL="285750" indent="-285750" fontAlgn="base">
              <a:buFont typeface="Arial" panose="020B0604020202020204" pitchFamily="34" charset="0"/>
              <a:buChar char="•"/>
            </a:pPr>
            <a:r>
              <a:rPr lang="tr-TR" dirty="0"/>
              <a:t>Hasılatları ile ilgili olarak fatura, perakende satış fişi gibi belgeleri düzenlemek zorundadır.</a:t>
            </a:r>
          </a:p>
          <a:p>
            <a:pPr marL="285750" indent="-285750" fontAlgn="base">
              <a:buFont typeface="Arial" panose="020B0604020202020204" pitchFamily="34" charset="0"/>
              <a:buChar char="•"/>
            </a:pPr>
            <a:r>
              <a:rPr lang="tr-TR" dirty="0"/>
              <a:t>Alınan ve verilen belgelerin kayıtları Defter Beyan Sistemine kaydı yapılır.</a:t>
            </a:r>
          </a:p>
          <a:p>
            <a:pPr marL="285750" indent="-285750" fontAlgn="base">
              <a:buFont typeface="Arial" panose="020B0604020202020204" pitchFamily="34" charset="0"/>
              <a:buChar char="•"/>
            </a:pPr>
            <a:r>
              <a:rPr lang="tr-TR" dirty="0"/>
              <a:t>Sigortalı çalışanı var ise Muhtasar beyannamesi verir.</a:t>
            </a:r>
          </a:p>
          <a:p>
            <a:endParaRPr lang="tr-TR" b="1" dirty="0"/>
          </a:p>
          <a:p>
            <a:r>
              <a:rPr lang="tr-TR" altLang="tr-TR" b="1" u="sng" kern="0" dirty="0">
                <a:solidFill>
                  <a:srgbClr val="0070C0"/>
                </a:solidFill>
                <a:cs typeface="Times New Roman" pitchFamily="18" charset="0"/>
              </a:rPr>
              <a:t>İşletme Defteri Tutanlar (Gerçek Usulde Vergilendirme)</a:t>
            </a:r>
          </a:p>
          <a:p>
            <a:pPr marL="285750" indent="-285750">
              <a:buFont typeface="Arial" panose="020B0604020202020204" pitchFamily="34" charset="0"/>
              <a:buChar char="•"/>
            </a:pPr>
            <a:r>
              <a:rPr lang="tr-TR" kern="0" dirty="0">
                <a:solidFill>
                  <a:sysClr val="windowText" lastClr="000000"/>
                </a:solidFill>
              </a:rPr>
              <a:t>Bu usule tabi esnafların kazançları elde ettikleri hasılatlar ile giderler arasındaki müspet farktan oluşur.</a:t>
            </a:r>
          </a:p>
          <a:p>
            <a:pPr marL="285750" indent="-285750">
              <a:buFont typeface="Arial" panose="020B0604020202020204" pitchFamily="34" charset="0"/>
              <a:buChar char="•"/>
            </a:pPr>
            <a:r>
              <a:rPr lang="tr-TR" kern="0" dirty="0">
                <a:solidFill>
                  <a:sysClr val="windowText" lastClr="000000"/>
                </a:solidFill>
              </a:rPr>
              <a:t>İşletme hesabı esasına göre defter tutan mükelleflerin Defter-Beyan Sistemini kullanması zorunludur. Sisteme defterbeyan.gov.tr adresi üzerinden giriş yapılabilir. Elektronik ortamda tutulan defterlerin tasdik zorunluluğu yoktur.</a:t>
            </a:r>
          </a:p>
          <a:p>
            <a:pPr marL="285750" indent="-285750">
              <a:buFont typeface="Arial" panose="020B0604020202020204" pitchFamily="34" charset="0"/>
              <a:buChar char="•"/>
            </a:pPr>
            <a:r>
              <a:rPr lang="tr-TR" kern="0" dirty="0">
                <a:solidFill>
                  <a:sysClr val="windowText" lastClr="000000"/>
                </a:solidFill>
              </a:rPr>
              <a:t>Yıllık Gelir Vergisi Beyannamesi, KDV Beyannamesi ve diğer beyannameler Defter Beyan Sistemi üzerinden gönderilebilir.</a:t>
            </a:r>
            <a:endParaRPr lang="tr-TR" b="1" dirty="0"/>
          </a:p>
          <a:p>
            <a:endParaRPr lang="tr-TR" b="1" dirty="0"/>
          </a:p>
          <a:p>
            <a:r>
              <a:rPr lang="tr-TR" b="1" dirty="0"/>
              <a:t>Basit Usule Tabi Olmanın Genel Şartlarından Olan İşyeri Kira Bedeli 2024 Yılı Tutarları</a:t>
            </a:r>
          </a:p>
          <a:p>
            <a:pPr>
              <a:spcAft>
                <a:spcPts val="600"/>
              </a:spcAft>
            </a:pPr>
            <a:r>
              <a:rPr lang="tr-TR" b="0" dirty="0">
                <a:solidFill>
                  <a:srgbClr val="00B050"/>
                </a:solidFill>
              </a:rPr>
              <a:t>Gelir Vergisi Kanununun 47 </a:t>
            </a:r>
            <a:r>
              <a:rPr lang="tr-TR" b="0" dirty="0" err="1">
                <a:solidFill>
                  <a:srgbClr val="00B050"/>
                </a:solidFill>
              </a:rPr>
              <a:t>nci</a:t>
            </a:r>
            <a:r>
              <a:rPr lang="tr-TR" b="0" dirty="0">
                <a:solidFill>
                  <a:srgbClr val="00B050"/>
                </a:solidFill>
              </a:rPr>
              <a:t> maddesinin 2 numaralı bendinde yer alan yıllık kira bedeli toplamı, </a:t>
            </a:r>
            <a:r>
              <a:rPr lang="tr-TR" b="1" dirty="0">
                <a:solidFill>
                  <a:srgbClr val="00B050"/>
                </a:solidFill>
              </a:rPr>
              <a:t>2024 </a:t>
            </a:r>
            <a:r>
              <a:rPr lang="tr-TR" b="0" dirty="0">
                <a:solidFill>
                  <a:srgbClr val="00B050"/>
                </a:solidFill>
              </a:rPr>
              <a:t>takvim yılında</a:t>
            </a:r>
            <a:r>
              <a:rPr lang="tr-TR" b="0" baseline="0" dirty="0">
                <a:solidFill>
                  <a:srgbClr val="00B050"/>
                </a:solidFill>
              </a:rPr>
              <a:t> uygulanmak üzere </a:t>
            </a:r>
            <a:r>
              <a:rPr lang="tr-TR" b="0" dirty="0"/>
              <a:t>Büyükşehir belediye sınırları içinde </a:t>
            </a:r>
            <a:r>
              <a:rPr lang="tr-TR" b="1" dirty="0"/>
              <a:t>55.000 TL, diğer yerlerde</a:t>
            </a:r>
            <a:r>
              <a:rPr lang="tr-TR" b="1" baseline="0" dirty="0"/>
              <a:t> 34.000</a:t>
            </a:r>
            <a:r>
              <a:rPr lang="tr-TR" b="1" dirty="0"/>
              <a:t> TL </a:t>
            </a:r>
            <a:r>
              <a:rPr lang="tr-TR" b="1" baseline="0" dirty="0"/>
              <a:t>olarak uygulanacaktır.</a:t>
            </a:r>
          </a:p>
          <a:p>
            <a:pPr>
              <a:spcAft>
                <a:spcPts val="600"/>
              </a:spcAft>
            </a:pPr>
            <a:endParaRPr lang="tr-TR" dirty="0"/>
          </a:p>
          <a:p>
            <a:r>
              <a:rPr lang="tr-TR" b="1" dirty="0"/>
              <a:t>Basit Usule Tabi Olmanın Özel Şartlarını Belirleyen 2024 Yılı Hadleri (GVKMd.48)</a:t>
            </a:r>
          </a:p>
          <a:p>
            <a:r>
              <a:rPr lang="tr-TR" dirty="0"/>
              <a:t>1)– Satın aldıkları malları olduğu gibi veya işledikten sonra satanların yıllık alımları tutarının </a:t>
            </a:r>
            <a:r>
              <a:rPr lang="tr-TR" b="1" dirty="0"/>
              <a:t>690.000 TL</a:t>
            </a:r>
            <a:r>
              <a:rPr lang="tr-TR" b="0" dirty="0"/>
              <a:t>,</a:t>
            </a:r>
            <a:r>
              <a:rPr lang="tr-TR" b="0" baseline="0" dirty="0"/>
              <a:t> - veya yıllık satış tutarlarının </a:t>
            </a:r>
            <a:r>
              <a:rPr lang="tr-TR" b="1" baseline="0" dirty="0"/>
              <a:t>1.100.000 TL' </a:t>
            </a:r>
            <a:r>
              <a:rPr lang="tr-TR" b="1" baseline="0" dirty="0" err="1"/>
              <a:t>yi</a:t>
            </a:r>
            <a:r>
              <a:rPr lang="tr-TR" b="1" baseline="0" dirty="0"/>
              <a:t> aşmaması,</a:t>
            </a:r>
            <a:endParaRPr lang="tr-TR" b="1" dirty="0"/>
          </a:p>
          <a:p>
            <a:r>
              <a:rPr lang="tr-TR" dirty="0"/>
              <a:t>2)-1 numaralı bentte yazılı olanların dışındaki işlerle uğraşanların bir yıl içinde elde ettikleri gayri safi iş hasılatının</a:t>
            </a:r>
            <a:r>
              <a:rPr lang="tr-TR" baseline="0" dirty="0"/>
              <a:t> </a:t>
            </a:r>
            <a:r>
              <a:rPr lang="tr-TR" b="1" dirty="0"/>
              <a:t>340.000</a:t>
            </a:r>
            <a:r>
              <a:rPr lang="tr-TR" b="1" baseline="0" dirty="0"/>
              <a:t> TL'yi aşmaması,</a:t>
            </a:r>
            <a:endParaRPr lang="tr-TR" dirty="0"/>
          </a:p>
          <a:p>
            <a:r>
              <a:rPr lang="tr-TR" dirty="0"/>
              <a:t>3)-1 ve 2 numaralı bentlerde yazılı işlerin birlikte yapılması halinde, yıllık satış tutarı ile iş hasılatı toplamının </a:t>
            </a:r>
            <a:r>
              <a:rPr lang="tr-TR" b="1" dirty="0"/>
              <a:t>690.000 TL'yi</a:t>
            </a:r>
            <a:r>
              <a:rPr lang="tr-TR" b="1" baseline="0" dirty="0"/>
              <a:t> aşmaması gerekir.</a:t>
            </a:r>
          </a:p>
          <a:p>
            <a:endParaRPr lang="tr-TR" b="1" dirty="0"/>
          </a:p>
          <a:p>
            <a:r>
              <a:rPr lang="tr-TR" b="1" dirty="0"/>
              <a:t>Basit usule tabi mükelleflerde gün sonunda toplu belge düzenleme uygulaması</a:t>
            </a:r>
            <a:r>
              <a:rPr lang="tr-TR" dirty="0"/>
              <a:t>:</a:t>
            </a:r>
          </a:p>
          <a:p>
            <a:r>
              <a:rPr lang="tr-TR" dirty="0"/>
              <a:t>Basit usulde vergilendirilen mükelleflerle ilgili 6/12/1998 tarihli ve 23545 sayılı Resmî </a:t>
            </a:r>
            <a:r>
              <a:rPr lang="tr-TR" dirty="0" err="1"/>
              <a:t>Gazete’de</a:t>
            </a:r>
            <a:r>
              <a:rPr lang="tr-TR" dirty="0"/>
              <a:t> yayımlanan Gelir Vergisi Genel Tebliği (Seri No:215) ile getirilen, belge vermedikleri günlük hasılatları için gün sonunda tek bir fatura düzenlenmesine ilişkin uygulama, </a:t>
            </a:r>
            <a:r>
              <a:rPr lang="tr-TR" b="1" dirty="0"/>
              <a:t>31/12/2024</a:t>
            </a:r>
            <a:r>
              <a:rPr lang="tr-TR" dirty="0"/>
              <a:t> tarihine kadar devam edecektir. (</a:t>
            </a:r>
            <a:r>
              <a:rPr lang="tr-TR" b="1" dirty="0"/>
              <a:t>GVK 324 Seri </a:t>
            </a:r>
            <a:r>
              <a:rPr lang="tr-TR" b="1" dirty="0" err="1"/>
              <a:t>Nolu</a:t>
            </a:r>
            <a:r>
              <a:rPr lang="tr-TR" b="1" dirty="0"/>
              <a:t> Genel Tebliği Madde 5 </a:t>
            </a:r>
            <a:r>
              <a:rPr lang="tr-TR" dirty="0"/>
              <a:t>)</a:t>
            </a:r>
          </a:p>
          <a:p>
            <a:pPr marL="0" marR="0" lvl="0" indent="0" algn="l" defTabSz="914400" rtl="0" eaLnBrk="1" fontAlgn="base" latinLnBrk="0" hangingPunct="1">
              <a:lnSpc>
                <a:spcPct val="100000"/>
              </a:lnSpc>
              <a:spcBef>
                <a:spcPts val="0"/>
              </a:spcBef>
              <a:spcAft>
                <a:spcPts val="0"/>
              </a:spcAft>
              <a:buClrTx/>
              <a:buSzTx/>
              <a:buFontTx/>
              <a:buNone/>
              <a:tabLst/>
              <a:defRPr/>
            </a:pPr>
            <a:endParaRPr lang="tr-TR" altLang="tr-TR" b="1" kern="0" dirty="0">
              <a:solidFill>
                <a:srgbClr val="000000"/>
              </a:solidFill>
              <a:cs typeface="Times New Roman"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tr-TR" altLang="tr-TR" b="1" kern="0" dirty="0">
                <a:solidFill>
                  <a:srgbClr val="000000"/>
                </a:solidFill>
                <a:cs typeface="Times New Roman" pitchFamily="18" charset="0"/>
              </a:rPr>
              <a:t>İşletme Defteri Tutanlar </a:t>
            </a:r>
          </a:p>
          <a:p>
            <a:pPr marL="0" marR="0" lvl="0" indent="0" algn="l" defTabSz="914400" rtl="0" eaLnBrk="1" fontAlgn="base" latinLnBrk="0" hangingPunct="1">
              <a:lnSpc>
                <a:spcPct val="100000"/>
              </a:lnSpc>
              <a:spcBef>
                <a:spcPts val="0"/>
              </a:spcBef>
              <a:spcAft>
                <a:spcPts val="0"/>
              </a:spcAft>
              <a:buClrTx/>
              <a:buSzTx/>
              <a:buFontTx/>
              <a:buNone/>
              <a:tabLst/>
              <a:defRPr/>
            </a:pPr>
            <a:endParaRPr lang="tr-TR" sz="1200" b="1"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tr-TR" sz="1200" b="1" i="0" kern="1200" dirty="0">
                <a:solidFill>
                  <a:schemeClr val="tx1"/>
                </a:solidFill>
                <a:effectLst/>
                <a:latin typeface="+mn-lt"/>
                <a:ea typeface="+mn-ea"/>
                <a:cs typeface="+mn-cs"/>
              </a:rPr>
              <a:t>2024 yılı işletme defteri tutma hadleri</a:t>
            </a:r>
          </a:p>
          <a:p>
            <a:pPr fontAlgn="base"/>
            <a:r>
              <a:rPr lang="tr-TR" sz="1200" b="1" i="0" kern="1200" dirty="0">
                <a:solidFill>
                  <a:schemeClr val="tx1"/>
                </a:solidFill>
                <a:effectLst/>
                <a:latin typeface="+mn-lt"/>
                <a:ea typeface="+mn-ea"/>
                <a:cs typeface="+mn-cs"/>
              </a:rPr>
              <a:t>İkinci Sınıf Tüccar olarak kabul edilmek ve işletme defteri tutabilmek için aşağıdaki işlem hacimlerinin aşılmaması gerekir:</a:t>
            </a:r>
          </a:p>
          <a:p>
            <a:pPr fontAlgn="base"/>
            <a:r>
              <a:rPr lang="tr-TR" sz="1200" b="0" i="0" kern="1200" dirty="0">
                <a:solidFill>
                  <a:schemeClr val="tx1"/>
                </a:solidFill>
                <a:effectLst/>
                <a:latin typeface="+mn-lt"/>
                <a:ea typeface="+mn-ea"/>
                <a:cs typeface="+mn-cs"/>
              </a:rPr>
              <a:t>Mal alım satımı ile uğraşanların yıllık alım ve satım tutarlarının sırasıyla </a:t>
            </a:r>
            <a:r>
              <a:rPr lang="tr-TR" sz="1200" b="1" i="0" kern="1200" dirty="0">
                <a:solidFill>
                  <a:schemeClr val="tx1"/>
                </a:solidFill>
                <a:effectLst/>
                <a:latin typeface="+mn-lt"/>
                <a:ea typeface="+mn-ea"/>
                <a:cs typeface="+mn-cs"/>
              </a:rPr>
              <a:t>1.400.000 </a:t>
            </a:r>
            <a:r>
              <a:rPr lang="tr-TR" sz="1200" b="0" i="0" kern="1200" dirty="0">
                <a:solidFill>
                  <a:schemeClr val="tx1"/>
                </a:solidFill>
                <a:effectLst/>
                <a:latin typeface="+mn-lt"/>
                <a:ea typeface="+mn-ea"/>
                <a:cs typeface="+mn-cs"/>
              </a:rPr>
              <a:t>TL ile </a:t>
            </a:r>
            <a:r>
              <a:rPr lang="tr-TR" sz="1200" b="1" i="0" kern="1200" dirty="0">
                <a:solidFill>
                  <a:schemeClr val="tx1"/>
                </a:solidFill>
                <a:effectLst/>
                <a:latin typeface="+mn-lt"/>
                <a:ea typeface="+mn-ea"/>
                <a:cs typeface="+mn-cs"/>
              </a:rPr>
              <a:t>2.000.000 </a:t>
            </a:r>
            <a:r>
              <a:rPr lang="tr-TR" sz="1200" b="0" i="0" kern="1200" dirty="0">
                <a:solidFill>
                  <a:schemeClr val="tx1"/>
                </a:solidFill>
                <a:effectLst/>
                <a:latin typeface="+mn-lt"/>
                <a:ea typeface="+mn-ea"/>
                <a:cs typeface="+mn-cs"/>
              </a:rPr>
              <a:t>TL’yi aşmaması,</a:t>
            </a:r>
          </a:p>
          <a:p>
            <a:pPr fontAlgn="base"/>
            <a:r>
              <a:rPr lang="tr-TR" sz="1200" b="0" i="0" kern="1200" dirty="0">
                <a:solidFill>
                  <a:schemeClr val="tx1"/>
                </a:solidFill>
                <a:effectLst/>
                <a:latin typeface="+mn-lt"/>
                <a:ea typeface="+mn-ea"/>
                <a:cs typeface="+mn-cs"/>
              </a:rPr>
              <a:t>Mal alım satımı haricindeki işlerle uğraşanlar için bir yıl içindeki gayrisafi iş hasılatının </a:t>
            </a:r>
            <a:r>
              <a:rPr lang="tr-TR" sz="1200" b="1" i="0" kern="1200" dirty="0">
                <a:solidFill>
                  <a:schemeClr val="tx1"/>
                </a:solidFill>
                <a:effectLst/>
                <a:latin typeface="+mn-lt"/>
                <a:ea typeface="+mn-ea"/>
                <a:cs typeface="+mn-cs"/>
              </a:rPr>
              <a:t>690.000</a:t>
            </a:r>
            <a:r>
              <a:rPr lang="tr-TR" sz="1200" b="0" i="0" kern="1200" dirty="0">
                <a:solidFill>
                  <a:schemeClr val="tx1"/>
                </a:solidFill>
                <a:effectLst/>
                <a:latin typeface="+mn-lt"/>
                <a:ea typeface="+mn-ea"/>
                <a:cs typeface="+mn-cs"/>
              </a:rPr>
              <a:t> TL’yi aşmaması,</a:t>
            </a:r>
          </a:p>
          <a:p>
            <a:pPr fontAlgn="base"/>
            <a:r>
              <a:rPr lang="tr-TR" sz="1200" b="0" i="0" kern="1200" dirty="0">
                <a:solidFill>
                  <a:schemeClr val="tx1"/>
                </a:solidFill>
                <a:effectLst/>
                <a:latin typeface="+mn-lt"/>
                <a:ea typeface="+mn-ea"/>
                <a:cs typeface="+mn-cs"/>
              </a:rPr>
              <a:t>1 ve 2 numaralı bentteki işleri birlikte yapanlar için ise 2 numaralı bentte yazan iş hasılatının 5 katı ile yıllık satış tutarının toplamının </a:t>
            </a:r>
            <a:r>
              <a:rPr lang="tr-TR" sz="1200" b="1" i="0" kern="1200" dirty="0">
                <a:solidFill>
                  <a:schemeClr val="tx1"/>
                </a:solidFill>
                <a:effectLst/>
                <a:latin typeface="+mn-lt"/>
                <a:ea typeface="+mn-ea"/>
                <a:cs typeface="+mn-cs"/>
              </a:rPr>
              <a:t>1.400.000</a:t>
            </a:r>
            <a:r>
              <a:rPr lang="tr-TR" sz="1200" b="0" i="0" kern="1200" dirty="0">
                <a:solidFill>
                  <a:schemeClr val="tx1"/>
                </a:solidFill>
                <a:effectLst/>
                <a:latin typeface="+mn-lt"/>
                <a:ea typeface="+mn-ea"/>
                <a:cs typeface="+mn-cs"/>
              </a:rPr>
              <a:t> TL’yi aşmaması gerekir.</a:t>
            </a:r>
          </a:p>
          <a:p>
            <a:pPr fontAlgn="base"/>
            <a:r>
              <a:rPr lang="tr-TR" sz="1200" b="0" i="0" kern="1200" dirty="0">
                <a:solidFill>
                  <a:schemeClr val="tx1"/>
                </a:solidFill>
                <a:effectLst/>
                <a:latin typeface="+mn-lt"/>
                <a:ea typeface="+mn-ea"/>
                <a:cs typeface="+mn-cs"/>
              </a:rPr>
              <a:t>Belirtilen bu hadler her yıl için Maliye Bakanlığı tarafından yeniden belirlenir.</a:t>
            </a:r>
          </a:p>
          <a:p>
            <a:pPr fontAlgn="base"/>
            <a:endParaRPr lang="tr-TR" sz="1200" b="0" i="0" kern="1200" dirty="0">
              <a:solidFill>
                <a:schemeClr val="tx1"/>
              </a:solidFill>
              <a:effectLst/>
              <a:latin typeface="+mn-lt"/>
              <a:ea typeface="+mn-ea"/>
              <a:cs typeface="+mn-cs"/>
            </a:endParaRPr>
          </a:p>
          <a:p>
            <a:pPr fontAlgn="base"/>
            <a:r>
              <a:rPr lang="tr-TR" sz="1200" b="1" i="0" kern="1200" dirty="0">
                <a:solidFill>
                  <a:schemeClr val="tx1"/>
                </a:solidFill>
                <a:effectLst/>
                <a:latin typeface="+mn-lt"/>
                <a:ea typeface="+mn-ea"/>
                <a:cs typeface="+mn-cs"/>
              </a:rPr>
              <a:t>İşletme defterine kaydedilmesi gereken bilgiler</a:t>
            </a:r>
          </a:p>
          <a:p>
            <a:pPr fontAlgn="base"/>
            <a:r>
              <a:rPr lang="tr-TR" sz="1200" b="1" i="0" kern="1200" dirty="0">
                <a:solidFill>
                  <a:schemeClr val="tx1"/>
                </a:solidFill>
                <a:effectLst/>
                <a:latin typeface="+mn-lt"/>
                <a:ea typeface="+mn-ea"/>
                <a:cs typeface="+mn-cs"/>
              </a:rPr>
              <a:t>Gelir ve Giderler: </a:t>
            </a:r>
            <a:r>
              <a:rPr lang="tr-TR" sz="1200" b="0" i="0" kern="1200" dirty="0">
                <a:solidFill>
                  <a:schemeClr val="tx1"/>
                </a:solidFill>
                <a:effectLst/>
                <a:latin typeface="+mn-lt"/>
                <a:ea typeface="+mn-ea"/>
                <a:cs typeface="+mn-cs"/>
              </a:rPr>
              <a:t>Mükellefler bir yıl içerisinde katlandıkları giderleri ve elde ettikleri gelirleri işletme defterinin ayrı bölümlerine kaydederler. Kayıt esnasında KDV tutarları defter üzerinde ayrıca gösterilir.</a:t>
            </a:r>
          </a:p>
          <a:p>
            <a:pPr fontAlgn="base"/>
            <a:r>
              <a:rPr lang="tr-TR" sz="1200" b="0" i="0" kern="1200" dirty="0">
                <a:solidFill>
                  <a:schemeClr val="tx1"/>
                </a:solidFill>
                <a:effectLst/>
                <a:latin typeface="+mn-lt"/>
                <a:ea typeface="+mn-ea"/>
                <a:cs typeface="+mn-cs"/>
              </a:rPr>
              <a:t>İşçilik ücretleri de defterin giderler bölümünde gösterilmelidir. Bordro kaydı sırasında sadece brüt ücret ve işveren maliyetleri işletme defterine kaydedilir.</a:t>
            </a:r>
          </a:p>
          <a:p>
            <a:pPr fontAlgn="base"/>
            <a:r>
              <a:rPr lang="tr-TR" sz="1200" b="1" i="0" kern="1200" dirty="0">
                <a:solidFill>
                  <a:schemeClr val="tx1"/>
                </a:solidFill>
                <a:effectLst/>
                <a:latin typeface="+mn-lt"/>
                <a:ea typeface="+mn-ea"/>
                <a:cs typeface="+mn-cs"/>
              </a:rPr>
              <a:t>Mal Alım Satımları </a:t>
            </a:r>
            <a:r>
              <a:rPr lang="tr-TR" sz="1200" b="0" i="0" kern="1200" dirty="0">
                <a:solidFill>
                  <a:schemeClr val="tx1"/>
                </a:solidFill>
                <a:effectLst/>
                <a:latin typeface="+mn-lt"/>
                <a:ea typeface="+mn-ea"/>
                <a:cs typeface="+mn-cs"/>
              </a:rPr>
              <a:t>: İşletme hesabına göre defter tutan mükellefler mal alımlarını defterin gider tarafına satışlarını ise gelir tarafına kaydetmelidirler. İşletme defteri tutan mükelleflerden sadece mal alım ve satımı yapanlar hesap dönemi sonunda ticari malları için envanter çıkarmak zorundadır. Yani diğer bir deyişle, ellerinde bulunan ticari malları hesap dönemi sonunda sayarak fiili envanter oluşturmalı ve bunları kayıtlardaki mal mevcudu ile mukayese etmelidirler.</a:t>
            </a:r>
          </a:p>
          <a:p>
            <a:pPr fontAlgn="base"/>
            <a:r>
              <a:rPr lang="tr-TR" sz="1200" b="0" i="0" kern="1200" dirty="0">
                <a:solidFill>
                  <a:schemeClr val="tx1"/>
                </a:solidFill>
                <a:effectLst/>
                <a:latin typeface="+mn-lt"/>
                <a:ea typeface="+mn-ea"/>
                <a:cs typeface="+mn-cs"/>
              </a:rPr>
              <a:t>Sayım ile belirlenen mal mevcudu maliyet fiyatı ile değerlenerek dönem sonu mal mevcudu elde edilir ve bulunan bu tutar aynı zamanda sonraki dönemin dönem başı mal mevcudunu gösterir. Dönem içinde alınan ticari mallar gider bölümüne satılan ticari mallar ise gelir bölümüne kaydedilir. Yine aynı şekilde alış ve satış iadeleri de işletme defterine kaydedilmelidir. Mal alım satım ve iade kayıtları esnasında KDV tutarları defter üzerinde ayrıca gösterilir.</a:t>
            </a:r>
          </a:p>
          <a:p>
            <a:pPr fontAlgn="base"/>
            <a:r>
              <a:rPr lang="tr-TR" sz="1200" b="1" i="0" kern="1200" dirty="0">
                <a:solidFill>
                  <a:schemeClr val="tx1"/>
                </a:solidFill>
                <a:effectLst/>
                <a:latin typeface="+mn-lt"/>
                <a:ea typeface="+mn-ea"/>
                <a:cs typeface="+mn-cs"/>
              </a:rPr>
              <a:t>Amortismanlar</a:t>
            </a:r>
            <a:r>
              <a:rPr lang="tr-TR" sz="1200" b="0" i="0" kern="1200" dirty="0">
                <a:solidFill>
                  <a:schemeClr val="tx1"/>
                </a:solidFill>
                <a:effectLst/>
                <a:latin typeface="+mn-lt"/>
                <a:ea typeface="+mn-ea"/>
                <a:cs typeface="+mn-cs"/>
              </a:rPr>
              <a:t>: Amortismana tabi olan kıymetler işletme defterine alım bedelleri ile kaydedilmezler. Ancak bunlar üzerinden yasal oranlara göre hesaplanan </a:t>
            </a:r>
            <a:r>
              <a:rPr lang="tr-TR" sz="1200" b="0" i="0" u="none" strike="noStrike" kern="1200" dirty="0">
                <a:solidFill>
                  <a:schemeClr val="tx1"/>
                </a:solidFill>
                <a:effectLst/>
                <a:latin typeface="+mn-lt"/>
                <a:ea typeface="+mn-ea"/>
                <a:cs typeface="+mn-cs"/>
                <a:hlinkClick r:id="rId4"/>
              </a:rPr>
              <a:t>amortisman tutarları</a:t>
            </a:r>
            <a:r>
              <a:rPr lang="tr-TR" sz="1200" b="0" i="0" kern="1200" dirty="0">
                <a:solidFill>
                  <a:schemeClr val="tx1"/>
                </a:solidFill>
                <a:effectLst/>
                <a:latin typeface="+mn-lt"/>
                <a:ea typeface="+mn-ea"/>
                <a:cs typeface="+mn-cs"/>
              </a:rPr>
              <a:t> işletme defterine gider olarak kaydedilir. İşletme defterinde sadece normal usulde amortisman ayrılır.</a:t>
            </a:r>
          </a:p>
          <a:p>
            <a:pPr fontAlgn="base"/>
            <a:r>
              <a:rPr lang="tr-TR" sz="1200" b="0" i="0" kern="1200" dirty="0">
                <a:solidFill>
                  <a:schemeClr val="tx1"/>
                </a:solidFill>
                <a:effectLst/>
                <a:latin typeface="+mn-lt"/>
                <a:ea typeface="+mn-ea"/>
                <a:cs typeface="+mn-cs"/>
              </a:rPr>
              <a:t>Elektronik işletme defterine gelir ve giderler ekranın sol tarafından bulunan gelir ekle ve gider ekle modülleri kullanılarak yapılır. Yine işçilik ücretleri gider ekle modülünden kaydedilir. Bu modüllerde hangi bilgilerin kayıt için gerekli olduğu ayrı kutucuklar halinde belirtilmiştir. Kayıt için mükelleflerin bu kutucukları ellerindeki fatura ve benzeri belgelere göre doğru olarak doldurması beklenilir. Yine elektronik sistemde Sabit Kıymet Yönetimi ve Stok Yönetimi modülleri ile sabit kıymetlerin ve stokların elektronik ortamda işletme defterine kaydı yapılır.</a:t>
            </a:r>
          </a:p>
          <a:p>
            <a:pPr fontAlgn="base"/>
            <a:endParaRPr lang="tr-TR" sz="1200" b="0" i="0" kern="1200" dirty="0">
              <a:solidFill>
                <a:schemeClr val="tx1"/>
              </a:solidFill>
              <a:effectLst/>
              <a:latin typeface="+mn-lt"/>
              <a:ea typeface="+mn-ea"/>
              <a:cs typeface="+mn-cs"/>
            </a:endParaRPr>
          </a:p>
          <a:p>
            <a:r>
              <a:rPr lang="tr-TR" sz="1200" b="1" kern="1200" dirty="0">
                <a:solidFill>
                  <a:schemeClr val="tx1"/>
                </a:solidFill>
                <a:effectLst/>
                <a:latin typeface="+mn-lt"/>
                <a:ea typeface="+mn-ea"/>
                <a:cs typeface="+mn-cs"/>
              </a:rPr>
              <a:t>Birinci sınıf tüccar:</a:t>
            </a:r>
            <a:r>
              <a:rPr lang="tr-TR" sz="1200" kern="1200" dirty="0">
                <a:solidFill>
                  <a:schemeClr val="tx1"/>
                </a:solidFill>
                <a:effectLst/>
                <a:latin typeface="+mn-lt"/>
                <a:ea typeface="+mn-ea"/>
                <a:cs typeface="+mn-cs"/>
              </a:rPr>
              <a:t> </a:t>
            </a:r>
            <a:r>
              <a:rPr lang="tr-TR" sz="1200" b="1" i="0" kern="1200" dirty="0">
                <a:solidFill>
                  <a:schemeClr val="tx1"/>
                </a:solidFill>
                <a:effectLst/>
                <a:latin typeface="+mn-lt"/>
                <a:ea typeface="+mn-ea"/>
                <a:cs typeface="+mn-cs"/>
              </a:rPr>
              <a:t>Bilanço esasına göre defter tutarlar. Bilanço esasına göre ticari kazanç, mali bilançolar üzerinden hesap dönemi sonunda ve başındaki öz sermaye tutarları arasındaki farktır.</a:t>
            </a:r>
          </a:p>
          <a:p>
            <a:r>
              <a:rPr lang="tr-TR" sz="1200" b="1" i="0" kern="1200" dirty="0">
                <a:solidFill>
                  <a:schemeClr val="tx1"/>
                </a:solidFill>
                <a:effectLst/>
                <a:latin typeface="+mn-lt"/>
                <a:ea typeface="+mn-ea"/>
                <a:cs typeface="+mn-cs"/>
              </a:rPr>
              <a:t>Ayrıca; hesap dönemi içinde söz konusu işletmenin sahip veya sahiplerince;</a:t>
            </a:r>
          </a:p>
          <a:p>
            <a:pPr lvl="0"/>
            <a:r>
              <a:rPr lang="tr-TR" sz="1200" b="1" i="0" kern="1200" dirty="0">
                <a:solidFill>
                  <a:schemeClr val="tx1"/>
                </a:solidFill>
                <a:effectLst/>
                <a:latin typeface="+mn-lt"/>
                <a:ea typeface="+mn-ea"/>
                <a:cs typeface="+mn-cs"/>
              </a:rPr>
              <a:t>İşletmeye ilave olunan değerler bu farktan indirilir.</a:t>
            </a:r>
          </a:p>
          <a:p>
            <a:pPr lvl="0"/>
            <a:r>
              <a:rPr lang="tr-TR" sz="1200" b="1" i="0" kern="1200" dirty="0">
                <a:solidFill>
                  <a:schemeClr val="tx1"/>
                </a:solidFill>
                <a:effectLst/>
                <a:latin typeface="+mn-lt"/>
                <a:ea typeface="+mn-ea"/>
                <a:cs typeface="+mn-cs"/>
              </a:rPr>
              <a:t>İşletmeden çekilen değerler ise farka ilave olunur.</a:t>
            </a:r>
          </a:p>
          <a:p>
            <a:r>
              <a:rPr lang="tr-TR" sz="1200" b="1" i="0" kern="1200" dirty="0">
                <a:solidFill>
                  <a:schemeClr val="tx1"/>
                </a:solidFill>
                <a:effectLst/>
                <a:latin typeface="+mn-lt"/>
                <a:ea typeface="+mn-ea"/>
                <a:cs typeface="+mn-cs"/>
              </a:rPr>
              <a:t>Dönem sonundaki öz sermayenin dönem başındakine göre fazla olan kısmı o dönemin ticari kazancı sayılır. Tersi durumda ise fark, zararı gösterir.</a:t>
            </a:r>
          </a:p>
          <a:p>
            <a:endParaRPr lang="tr-TR" sz="1200" b="1" i="0" kern="1200" dirty="0">
              <a:solidFill>
                <a:schemeClr val="tx1"/>
              </a:solidFill>
              <a:effectLst/>
              <a:latin typeface="+mn-lt"/>
              <a:ea typeface="+mn-ea"/>
              <a:cs typeface="+mn-cs"/>
            </a:endParaRPr>
          </a:p>
          <a:p>
            <a:r>
              <a:rPr lang="tr-TR" sz="1200" b="1" i="0" kern="1200" dirty="0">
                <a:solidFill>
                  <a:schemeClr val="tx1"/>
                </a:solidFill>
                <a:effectLst/>
                <a:latin typeface="+mn-lt"/>
                <a:ea typeface="+mn-ea"/>
                <a:cs typeface="+mn-cs"/>
              </a:rPr>
              <a:t>Bilanço esasında;</a:t>
            </a:r>
          </a:p>
          <a:p>
            <a:pPr lvl="0"/>
            <a:r>
              <a:rPr lang="tr-TR" sz="1200" b="1" i="0" kern="1200" dirty="0">
                <a:solidFill>
                  <a:schemeClr val="tx1"/>
                </a:solidFill>
                <a:effectLst/>
                <a:latin typeface="+mn-lt"/>
                <a:ea typeface="+mn-ea"/>
                <a:cs typeface="+mn-cs"/>
              </a:rPr>
              <a:t>Yevmiye defteri (günlük defter),</a:t>
            </a:r>
          </a:p>
          <a:p>
            <a:pPr lvl="0"/>
            <a:r>
              <a:rPr lang="tr-TR" sz="1200" b="1" i="0" kern="1200" dirty="0">
                <a:solidFill>
                  <a:schemeClr val="tx1"/>
                </a:solidFill>
                <a:effectLst/>
                <a:latin typeface="+mn-lt"/>
                <a:ea typeface="+mn-ea"/>
                <a:cs typeface="+mn-cs"/>
              </a:rPr>
              <a:t>Defteri kebir (büyük defter),</a:t>
            </a:r>
          </a:p>
          <a:p>
            <a:pPr lvl="0"/>
            <a:r>
              <a:rPr lang="tr-TR" sz="1200" b="1" i="0" kern="1200" dirty="0">
                <a:solidFill>
                  <a:schemeClr val="tx1"/>
                </a:solidFill>
                <a:effectLst/>
                <a:latin typeface="+mn-lt"/>
                <a:ea typeface="+mn-ea"/>
                <a:cs typeface="+mn-cs"/>
              </a:rPr>
              <a:t>Envanter defteri,</a:t>
            </a:r>
          </a:p>
          <a:p>
            <a:r>
              <a:rPr lang="tr-TR" sz="1200" b="1" i="0" kern="1200" dirty="0">
                <a:solidFill>
                  <a:schemeClr val="tx1"/>
                </a:solidFill>
                <a:effectLst/>
                <a:latin typeface="+mn-lt"/>
                <a:ea typeface="+mn-ea"/>
                <a:cs typeface="+mn-cs"/>
              </a:rPr>
              <a:t>tutarlar.</a:t>
            </a:r>
          </a:p>
          <a:p>
            <a:endParaRPr lang="tr-TR" b="1" i="0" dirty="0"/>
          </a:p>
        </p:txBody>
      </p:sp>
      <p:sp>
        <p:nvSpPr>
          <p:cNvPr id="4" name="Slayt Numarası Yer Tutucusu 3"/>
          <p:cNvSpPr>
            <a:spLocks noGrp="1"/>
          </p:cNvSpPr>
          <p:nvPr>
            <p:ph type="sldNum" sz="quarter" idx="10"/>
          </p:nvPr>
        </p:nvSpPr>
        <p:spPr/>
        <p:txBody>
          <a:bodyPr/>
          <a:lstStyle/>
          <a:p>
            <a:fld id="{F2C3AE35-7A8A-465F-923E-952D863F6B88}" type="slidenum">
              <a:rPr lang="tr-TR" smtClean="0"/>
              <a:pPr/>
              <a:t>6</a:t>
            </a:fld>
            <a:endParaRPr lang="tr-TR"/>
          </a:p>
        </p:txBody>
      </p:sp>
    </p:spTree>
    <p:extLst>
      <p:ext uri="{BB962C8B-B14F-4D97-AF65-F5344CB8AC3E}">
        <p14:creationId xmlns:p14="http://schemas.microsoft.com/office/powerpoint/2010/main" val="10638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l"/>
            <a:r>
              <a:rPr lang="tr-TR" b="1" i="0" dirty="0">
                <a:solidFill>
                  <a:srgbClr val="494949"/>
                </a:solidFill>
                <a:effectLst/>
                <a:latin typeface="Open Sans" panose="020B0604020202020204" pitchFamily="34" charset="0"/>
              </a:rPr>
              <a:t>https://www.gib.gov.tr/gibmevzuat</a:t>
            </a:r>
          </a:p>
          <a:p>
            <a:pPr algn="l"/>
            <a:endParaRPr lang="tr-TR" b="1" i="0" dirty="0">
              <a:solidFill>
                <a:srgbClr val="494949"/>
              </a:solidFill>
              <a:effectLst/>
              <a:latin typeface="Open Sans" panose="020B0604020202020204" pitchFamily="34" charset="0"/>
            </a:endParaRPr>
          </a:p>
          <a:p>
            <a:pPr algn="l"/>
            <a:r>
              <a:rPr lang="tr-TR" b="1" i="0" dirty="0">
                <a:solidFill>
                  <a:srgbClr val="494949"/>
                </a:solidFill>
                <a:effectLst/>
                <a:latin typeface="Open Sans" panose="020B0604020202020204" pitchFamily="34" charset="0"/>
              </a:rPr>
              <a:t>193 - GELİR VERGİSİ KANUNU</a:t>
            </a:r>
          </a:p>
          <a:p>
            <a:pPr algn="l"/>
            <a:r>
              <a:rPr lang="tr-TR" b="1" i="0" dirty="0">
                <a:solidFill>
                  <a:srgbClr val="494949"/>
                </a:solidFill>
                <a:effectLst/>
                <a:latin typeface="Open Sans" panose="020B0604020202020204" pitchFamily="34" charset="0"/>
              </a:rPr>
              <a:t>Vergiden Muaf Esnaf</a:t>
            </a:r>
            <a:br>
              <a:rPr lang="tr-TR" b="1" i="0" dirty="0">
                <a:solidFill>
                  <a:srgbClr val="494949"/>
                </a:solidFill>
                <a:effectLst/>
                <a:latin typeface="Open Sans" panose="020B0604020202020204" pitchFamily="34" charset="0"/>
              </a:rPr>
            </a:br>
            <a:r>
              <a:rPr lang="tr-TR" b="1" i="0" dirty="0">
                <a:solidFill>
                  <a:srgbClr val="494949"/>
                </a:solidFill>
                <a:effectLst/>
                <a:latin typeface="Open Sans" panose="020B0604020202020204" pitchFamily="34" charset="0"/>
              </a:rPr>
              <a:t>Madde 9</a:t>
            </a:r>
            <a:r>
              <a:rPr lang="tr-TR" b="0" i="0" dirty="0">
                <a:solidFill>
                  <a:srgbClr val="494949"/>
                </a:solidFill>
                <a:effectLst/>
                <a:latin typeface="Open Sans" panose="020B0604020202020204" pitchFamily="34" charset="0"/>
              </a:rPr>
              <a:t> </a:t>
            </a:r>
          </a:p>
          <a:p>
            <a:pPr algn="just"/>
            <a:r>
              <a:rPr lang="tr-TR" dirty="0">
                <a:effectLst/>
              </a:rPr>
              <a:t>(4369 sayılı Kanunun 26 </a:t>
            </a:r>
            <a:r>
              <a:rPr lang="tr-TR" dirty="0" err="1">
                <a:effectLst/>
              </a:rPr>
              <a:t>ncı</a:t>
            </a:r>
            <a:r>
              <a:rPr lang="tr-TR" dirty="0">
                <a:effectLst/>
              </a:rPr>
              <a:t> maddesiyle değişen fıkra Yürürlük; 1.1.1999) Ticaret ve sanat erbabından aşağıda yazılı şekil ve suretle çalışanlar gelir vergisinden muaftır.(1)</a:t>
            </a:r>
          </a:p>
          <a:p>
            <a:pPr algn="just"/>
            <a:r>
              <a:rPr lang="tr-TR" dirty="0">
                <a:effectLst/>
              </a:rPr>
              <a:t>1. Motorlu nakil vasıtaları kullanmamak şartı ile gezici olarak veya bir iş yeri açmaksızın perakende ticaret ile iştigal edenler (4369 sayılı Kanunun 26 </a:t>
            </a:r>
            <a:r>
              <a:rPr lang="tr-TR" dirty="0" err="1">
                <a:effectLst/>
              </a:rPr>
              <a:t>ncı</a:t>
            </a:r>
            <a:r>
              <a:rPr lang="tr-TR" dirty="0">
                <a:effectLst/>
              </a:rPr>
              <a:t> maddesiyle değişen parantez içi hüküm Yürürlük; 1.1.1999) (Giyim eşyalarıyla zati ve süs eşyaları, değeri yüksek olan ev eşyaları ile pazar takibi suretiyle gıda, bakkaliye ve temizlik maddelerini ve sabit iş yerlerinin önünde sergi açmak suretiyle o iş yerlerinde satışı yapılan aynı neviden malları satanlar hariç) ;(2)</a:t>
            </a:r>
          </a:p>
          <a:p>
            <a:pPr algn="just"/>
            <a:r>
              <a:rPr lang="tr-TR" dirty="0">
                <a:effectLst/>
              </a:rPr>
              <a:t>2. Bir iş yeri açmaksızın gezici olarak ve doğrudan doğruya </a:t>
            </a:r>
            <a:r>
              <a:rPr lang="tr-TR" dirty="0" err="1">
                <a:effectLst/>
              </a:rPr>
              <a:t>müstehlike</a:t>
            </a:r>
            <a:r>
              <a:rPr lang="tr-TR" dirty="0">
                <a:effectLst/>
              </a:rPr>
              <a:t> iş yapan hallaç, kalaycı, lehimci, musluk tamircisi, çilingir, ayakkabı tamircisi, kundura boyacısı, berber, nalbant, fotoğrafçı, odun ve kömür kırıcısı, çamaşır yıkayıcısı ve hamallar gibi küçük sanat erbabı;</a:t>
            </a:r>
          </a:p>
          <a:p>
            <a:pPr algn="just"/>
            <a:r>
              <a:rPr lang="tr-TR" dirty="0">
                <a:effectLst/>
              </a:rPr>
              <a:t>3. Köylerde gezici olarak her türlü sanat işleri ile uğraşanlar ile aynı yerlerde aynı işleri bir iş yeri açmak suretiyle yapanlardan 47'nci maddede yazılı şartları haiz bulunanlar (51'inci madde şümulüne girenler bu muafiyetten faydalanamazlar);</a:t>
            </a:r>
          </a:p>
          <a:p>
            <a:pPr algn="just"/>
            <a:r>
              <a:rPr lang="tr-TR" dirty="0">
                <a:effectLst/>
              </a:rPr>
              <a:t>4. Nehir, göl ve denizlerde ve su geçitlerinde toplamı 50 rüsum tonilatoya (50 rüsum tonilato dahil) kadar makinesiz veya motorsuz nakil vasıtaları işletenler; hayvanla veya bir adet hayvan arabası ile nakliyecilik yapanlar (Bu bentte yazılı ölçüler, birlikte yaşayan eşlerle velayet altındaki çocuklar hakkında veya ortaklık halindeki işletmelerde, bu kimselerin veya ortaklığın işlettiği vasıtalar toplu olarak nazara alınmak suretiyle tespit edilir);</a:t>
            </a:r>
          </a:p>
          <a:p>
            <a:pPr algn="just"/>
            <a:r>
              <a:rPr lang="tr-TR" dirty="0">
                <a:effectLst/>
              </a:rPr>
              <a:t>5. Ziraat işlerinde kullandıkları hayvan, hayvan arabası, motor, traktör gibi vasıtalar veya sandallarla nakliyeciliği mutat hale getirmeksizin ara sıra ücret karşılığında eşya ve insan taşıyan çiftçiler;</a:t>
            </a:r>
          </a:p>
          <a:p>
            <a:pPr algn="just"/>
            <a:r>
              <a:rPr lang="tr-TR" dirty="0">
                <a:effectLst/>
              </a:rPr>
              <a:t>6. (5615 sayılı Kanunun 1 inci maddesiyle değişen bent Yürürlük; 04.04.2007) Evlerde kullanılan dikiş, nakış, mutfak robotu, ütü ve benzeri makine ve aletler hariç olmak üzere, muharrik kuvvet kullanmamak ve dışarıdan işçi almamak şartıyla; oturdukları evlerde imal ettikleri havlu, örtü, çarşaf, çorap, halı, kilim, dokuma mamûlleri, kırpıntı deriden üretilen mamûller, örgü, dantel, her nevi nakış işleri ve turistik eşya, hasır, sepet, süpürge, paspas, fırça, yapma çiçek, pul, payet, boncuk işleme, tığ örgü işleri, ip ve urganları, tarhana, erişte, mantı gibi ürünleri işyeri açmaksızın (7162 sayılı Kanunun 1'inci maddesiyle eklenen ibare Yürürlük; 30.1.2019) veya yıl içinde gerçekleştirilen satış tutarı, ilgili yıl için geçerli olan asgari ücretin yıllık brüt tutarından fazla olmamak üzere, internet ve benzeri elektronik ortamlar üzerinden(11)  satanlar. Bu ürünlerin, pazar takibi suretiyle satılması ile ticarî, ziraî veya meslekî faaliyetleri dolayısıyla gelir ve kurumlar vergisi mükellefi olanların düzenledikleri hariç olmak üzere; düzenlenen kermes, festival, panayır ile kamu kurum ve kuruluşlarınca geçici olarak belirlenen yerlerde satılması muaflıktan faydalanmaya engel değildir.(3)</a:t>
            </a:r>
          </a:p>
          <a:p>
            <a:pPr algn="just"/>
            <a:r>
              <a:rPr lang="tr-TR" dirty="0">
                <a:effectLst/>
              </a:rPr>
              <a:t>7. (5766 sayılı Kanunun 8 inci maddesiyle eklenen bent, Yürürlük: 01.07.2008)Ticari işletmelere ait atıkları mutat olarak veya belli aralıklarla satın alanlar hariç olmak üzere, bir işyeri açmaksızın kendi nam ve hesabına münhasıran kapı </a:t>
            </a:r>
            <a:r>
              <a:rPr lang="tr-TR" dirty="0" err="1">
                <a:effectLst/>
              </a:rPr>
              <a:t>kapı</a:t>
            </a:r>
            <a:r>
              <a:rPr lang="tr-TR" dirty="0">
                <a:effectLst/>
              </a:rPr>
              <a:t> dolaşmak suretiyle her türlü hurda maddeyi toplayarak veya satın alarak bu malların ticaretini yapanlara veya tekrar işleyenlere satanlar;</a:t>
            </a:r>
          </a:p>
          <a:p>
            <a:pPr algn="just"/>
            <a:r>
              <a:rPr lang="tr-TR" dirty="0">
                <a:effectLst/>
              </a:rPr>
              <a:t>8.(6322 sayılı kanunun 4.maddesiyle değişen bent; Yürürlük 15.06.2012)Bu Kanunun 47 </a:t>
            </a:r>
            <a:r>
              <a:rPr lang="tr-TR" dirty="0" err="1">
                <a:effectLst/>
              </a:rPr>
              <a:t>nci</a:t>
            </a:r>
            <a:r>
              <a:rPr lang="tr-TR" dirty="0">
                <a:effectLst/>
              </a:rPr>
              <a:t> maddesinde yazılı şartları haiz olanlardan kendi ürettikleri ürünleri satanlara münhasır olmak üzere el dokuma işleri, bakır işlemeciliği, çini ve çömlek yapımı, sedef kakma ve ahşap oyma işleri, kaşıkçılık, bastonculuk, semercilik, </a:t>
            </a:r>
            <a:r>
              <a:rPr lang="tr-TR" dirty="0" err="1">
                <a:effectLst/>
              </a:rPr>
              <a:t>yazmacılık</a:t>
            </a:r>
            <a:r>
              <a:rPr lang="tr-TR" dirty="0">
                <a:effectLst/>
              </a:rPr>
              <a:t>, yorgancılık, keçecilik, lüle ve </a:t>
            </a:r>
            <a:r>
              <a:rPr lang="tr-TR" dirty="0" err="1">
                <a:effectLst/>
              </a:rPr>
              <a:t>oltu</a:t>
            </a:r>
            <a:r>
              <a:rPr lang="tr-TR" dirty="0">
                <a:effectLst/>
              </a:rPr>
              <a:t> taşı işçiliği, </a:t>
            </a:r>
            <a:r>
              <a:rPr lang="tr-TR" dirty="0" err="1">
                <a:effectLst/>
              </a:rPr>
              <a:t>çarıkçılık</a:t>
            </a:r>
            <a:r>
              <a:rPr lang="tr-TR" dirty="0">
                <a:effectLst/>
              </a:rPr>
              <a:t>, yemenicilik, </a:t>
            </a:r>
            <a:r>
              <a:rPr lang="tr-TR" dirty="0" err="1">
                <a:effectLst/>
              </a:rPr>
              <a:t>oyacılık</a:t>
            </a:r>
            <a:r>
              <a:rPr lang="tr-TR" dirty="0">
                <a:effectLst/>
              </a:rPr>
              <a:t> ve bunlar gibi geleneksel, kültürel, sanatsal değeri olan ve kaybolmaya yüz tutan meslek kollarında faaliyette bulunanlar;(10)</a:t>
            </a:r>
          </a:p>
          <a:p>
            <a:pPr algn="just"/>
            <a:r>
              <a:rPr lang="tr-TR" dirty="0">
                <a:effectLst/>
              </a:rPr>
              <a:t>9. </a:t>
            </a:r>
            <a:r>
              <a:rPr lang="tr-TR" b="1" dirty="0">
                <a:effectLst/>
              </a:rPr>
              <a:t>(7103 Sayılı Kanunun 3 üncü maddesiyle eklenen bent; Yürürlük: 27.03.2018)</a:t>
            </a:r>
            <a:r>
              <a:rPr lang="tr-TR" dirty="0">
                <a:effectLst/>
              </a:rPr>
              <a:t> 14/3/2013 tarihli ve 6446 sayılı Elektrik Piyasası Kanunu uyarınca lisanssız yürütülebilecek faaliyetler kapsamında yenilenebilir enerji kaynaklarına dayalı elektrik enerjisi üretimi amacıyla, sahibi oldukları veya kiraladıkları konutların çatı ve/veya cephelerinde kurdukları kurulu gücü azami </a:t>
            </a:r>
            <a:r>
              <a:rPr lang="tr-TR" b="1" dirty="0">
                <a:effectLst/>
              </a:rPr>
              <a:t>(7349 Sayılı Kanunun 1 inci maddesiyle değişen ibare; Yürürlük: 27.12.2021)</a:t>
            </a:r>
            <a:r>
              <a:rPr lang="tr-TR" dirty="0">
                <a:effectLst/>
              </a:rPr>
              <a:t> 25 kW'a kadar (25 kW dâhil)</a:t>
            </a:r>
            <a:r>
              <a:rPr lang="tr-TR" b="1" dirty="0">
                <a:effectLst/>
              </a:rPr>
              <a:t>(11)</a:t>
            </a:r>
            <a:r>
              <a:rPr lang="tr-TR" dirty="0">
                <a:effectLst/>
              </a:rPr>
              <a:t> olan (Kat maliklerince ana gayrimenkulün ortak elektrik enerjisi ihtiyacının karşılanması amacıyla kurulan dâhil) yalnızca bir üretim tesisinden üretilen elektrik enerjisinin ihtiyaç fazlasını son kaynak tedarik şirketine satanlar (Bu bendin uygulanmasında üçüncü fıkra hükmü dikkate alınmaz.);</a:t>
            </a:r>
          </a:p>
          <a:p>
            <a:pPr algn="just"/>
            <a:r>
              <a:rPr lang="tr-TR" dirty="0">
                <a:effectLst/>
              </a:rPr>
              <a:t>10. </a:t>
            </a:r>
            <a:r>
              <a:rPr lang="tr-TR" b="1" dirty="0">
                <a:effectLst/>
              </a:rPr>
              <a:t>(7256 Sayılı Kanunun 15 inci maddesiyle eklenen bent; Yürürlük: 1/1/2021 tarihinden itibaren elde edilen gelirlere uygulanmak üzere 17.11.2020)</a:t>
            </a:r>
            <a:r>
              <a:rPr lang="tr-TR" dirty="0">
                <a:effectLst/>
              </a:rPr>
              <a:t> Ayrı bir iş yeri açmaksızın ve sanayi tipi veya seri üretim yapabilen makine ve alet kullanmaksızın oturdukları evlerde imal ettikleri malları internet ve benzeri elektronik ortamlar üzerinden satanlar. Bu bent kapsamında esnaf muaflığından faydalanılabilmesi için Esnaf Vergi Muafiyeti Belgesi alınması, Türkiye'de kurulu bankalarda bir ticari hesap açılması ve tüm hasılatın münhasıran bu hesap aracılığıyla tahsil edilmesi şarttır. Bankalar, bu bent kapsamında açılan ticari hesaplara aktarılan tutarlar üzerinden, aktarım tarihi itibarıyla %4 (bir ve üzeri işçi çalıştırıldığı durumda %2) oranında gelir vergisi </a:t>
            </a:r>
            <a:r>
              <a:rPr lang="tr-TR" dirty="0" err="1">
                <a:effectLst/>
              </a:rPr>
              <a:t>tevkifatı</a:t>
            </a:r>
            <a:r>
              <a:rPr lang="tr-TR" dirty="0">
                <a:effectLst/>
              </a:rPr>
              <a:t> yapmak ve 98 ve 119 uncu maddelerdeki esaslar çerçevesinde beyan edip ödemekle yükümlüdür. İstihdama bağlı indirimli oranın uygulanması için ilgili ayda bir işçinin en az on gün süreyle çalıştırılması gerekir. Bu hasılat tutarı üzerinden ayrıca 94 üncü madde kapsamında tevkifat yapılmaz. Bu bent kapsamında elde edilen hasılatın 700.000 Türk lirasını </a:t>
            </a:r>
            <a:r>
              <a:rPr lang="tr-TR" b="1" dirty="0">
                <a:effectLst/>
              </a:rPr>
              <a:t>(324 Seri No.lu Gelir Vergisi Genel Tebliği ile 2024 yılı için 1.100.000 TL.)</a:t>
            </a:r>
            <a:r>
              <a:rPr lang="tr-TR" dirty="0">
                <a:effectLst/>
              </a:rPr>
              <a:t> aşması hâlinde, mükellef izleyen takvim yılı başından itibaren gerçek usulde vergilendirilir ve tekrar bu muafiyetten faydalanamaz. Bentte yer alan hasılat koşulu dışındaki diğer şartların ihlal edildiğinin tespit edilmesi hâlinde muafiyetten faydalanılamaz ve zamanında tahakkuk ettirilmeyen vergiler, vergi </a:t>
            </a:r>
            <a:r>
              <a:rPr lang="tr-TR" dirty="0" err="1">
                <a:effectLst/>
              </a:rPr>
              <a:t>ziyaı</a:t>
            </a:r>
            <a:r>
              <a:rPr lang="tr-TR" dirty="0">
                <a:effectLst/>
              </a:rPr>
              <a:t> cezası kesilmek suretiyle gecikme faiziyle birlikte tahsil olunur. Bentte yer alan oranları ve tutarı, yarısına kadar indirmeye ve iki katına kadar artırmaya Cumhurbaşkanı yetkilidir.</a:t>
            </a:r>
          </a:p>
          <a:p>
            <a:pPr algn="just"/>
            <a:endParaRPr lang="tr-TR" dirty="0">
              <a:effectLst/>
            </a:endParaRPr>
          </a:p>
          <a:p>
            <a:pPr algn="just"/>
            <a:r>
              <a:rPr lang="tr-TR" dirty="0">
                <a:effectLst/>
              </a:rPr>
              <a:t>11. Yukarıdaki bentlerde sözü edilen işlere benzerlik gösterdikleri Maliye Bakanlığınca kabul edilen ticaret ve sanat işleri ile iştigal edenler.</a:t>
            </a:r>
          </a:p>
          <a:p>
            <a:endParaRPr lang="tr-TR" dirty="0"/>
          </a:p>
        </p:txBody>
      </p:sp>
      <p:sp>
        <p:nvSpPr>
          <p:cNvPr id="4" name="Slayt Numarası Yer Tutucusu 3"/>
          <p:cNvSpPr>
            <a:spLocks noGrp="1"/>
          </p:cNvSpPr>
          <p:nvPr>
            <p:ph type="sldNum" sz="quarter" idx="5"/>
          </p:nvPr>
        </p:nvSpPr>
        <p:spPr/>
        <p:txBody>
          <a:bodyPr/>
          <a:lstStyle/>
          <a:p>
            <a:fld id="{F2C3AE35-7A8A-465F-923E-952D863F6B88}" type="slidenum">
              <a:rPr lang="tr-TR" smtClean="0"/>
              <a:pPr/>
              <a:t>7</a:t>
            </a:fld>
            <a:endParaRPr lang="tr-TR"/>
          </a:p>
        </p:txBody>
      </p:sp>
    </p:spTree>
    <p:extLst>
      <p:ext uri="{BB962C8B-B14F-4D97-AF65-F5344CB8AC3E}">
        <p14:creationId xmlns:p14="http://schemas.microsoft.com/office/powerpoint/2010/main" val="9386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800" b="1" dirty="0"/>
              <a:t>Müşterilere verilecek belgeler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sz="1800" kern="0" dirty="0">
                <a:solidFill>
                  <a:srgbClr val="000000"/>
                </a:solidFill>
              </a:rPr>
              <a:t>Mükellefler, basit usul, işletme hesabına tabi olsun ya da vergiden muaf esnaf statüsünde olsun yaptığı işle ilgili belge düzenlemesi gerektiği durumlar oluşmaktadır.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sz="1800" kern="0" dirty="0">
                <a:solidFill>
                  <a:srgbClr val="000000"/>
                </a:solidFill>
              </a:rPr>
              <a:t>İşletme hesabına bağlı mükelleflerin tarafından kullanılacak belgelerin, </a:t>
            </a:r>
            <a:r>
              <a:rPr lang="en-US" sz="1800" kern="0" dirty="0" err="1">
                <a:solidFill>
                  <a:srgbClr val="000000"/>
                </a:solidFill>
              </a:rPr>
              <a:t>bağlı</a:t>
            </a:r>
            <a:r>
              <a:rPr lang="en-US" sz="1800" kern="0" dirty="0">
                <a:solidFill>
                  <a:srgbClr val="000000"/>
                </a:solidFill>
              </a:rPr>
              <a:t> </a:t>
            </a:r>
            <a:r>
              <a:rPr lang="en-US" sz="1800" kern="0" dirty="0" err="1">
                <a:solidFill>
                  <a:srgbClr val="000000"/>
                </a:solidFill>
              </a:rPr>
              <a:t>bulundukları</a:t>
            </a:r>
            <a:r>
              <a:rPr lang="en-US" sz="1800" kern="0" dirty="0">
                <a:solidFill>
                  <a:srgbClr val="000000"/>
                </a:solidFill>
              </a:rPr>
              <a:t> </a:t>
            </a:r>
            <a:r>
              <a:rPr lang="en-US" sz="1800" kern="0" dirty="0" err="1">
                <a:solidFill>
                  <a:srgbClr val="000000"/>
                </a:solidFill>
              </a:rPr>
              <a:t>vergi</a:t>
            </a:r>
            <a:r>
              <a:rPr lang="en-US" sz="1800" kern="0" dirty="0">
                <a:solidFill>
                  <a:srgbClr val="000000"/>
                </a:solidFill>
              </a:rPr>
              <a:t> </a:t>
            </a:r>
            <a:r>
              <a:rPr lang="en-US" sz="1800" kern="0" dirty="0" err="1">
                <a:solidFill>
                  <a:srgbClr val="000000"/>
                </a:solidFill>
              </a:rPr>
              <a:t>dairesinin</a:t>
            </a:r>
            <a:r>
              <a:rPr lang="en-US" sz="1800" kern="0" dirty="0">
                <a:solidFill>
                  <a:srgbClr val="000000"/>
                </a:solidFill>
              </a:rPr>
              <a:t> </a:t>
            </a:r>
            <a:r>
              <a:rPr lang="en-US" sz="1800" kern="0" dirty="0" err="1">
                <a:solidFill>
                  <a:srgbClr val="000000"/>
                </a:solidFill>
              </a:rPr>
              <a:t>il</a:t>
            </a:r>
            <a:r>
              <a:rPr lang="en-US" sz="1800" kern="0" dirty="0">
                <a:solidFill>
                  <a:srgbClr val="000000"/>
                </a:solidFill>
              </a:rPr>
              <a:t> </a:t>
            </a:r>
            <a:r>
              <a:rPr lang="en-US" sz="1800" kern="0" dirty="0" err="1">
                <a:solidFill>
                  <a:srgbClr val="000000"/>
                </a:solidFill>
              </a:rPr>
              <a:t>sınırları</a:t>
            </a:r>
            <a:r>
              <a:rPr lang="en-US" sz="1800" kern="0" dirty="0">
                <a:solidFill>
                  <a:srgbClr val="000000"/>
                </a:solidFill>
              </a:rPr>
              <a:t> </a:t>
            </a:r>
            <a:r>
              <a:rPr lang="en-US" sz="1800" kern="0" dirty="0" err="1">
                <a:solidFill>
                  <a:srgbClr val="000000"/>
                </a:solidFill>
              </a:rPr>
              <a:t>içerisinde</a:t>
            </a:r>
            <a:r>
              <a:rPr lang="en-US" sz="1800" kern="0" dirty="0">
                <a:solidFill>
                  <a:srgbClr val="000000"/>
                </a:solidFill>
              </a:rPr>
              <a:t> </a:t>
            </a:r>
            <a:r>
              <a:rPr lang="en-US" sz="1800" kern="0" dirty="0" err="1">
                <a:solidFill>
                  <a:srgbClr val="000000"/>
                </a:solidFill>
              </a:rPr>
              <a:t>kalan</a:t>
            </a:r>
            <a:r>
              <a:rPr lang="en-US" sz="1800" kern="0" dirty="0">
                <a:solidFill>
                  <a:srgbClr val="000000"/>
                </a:solidFill>
              </a:rPr>
              <a:t> </a:t>
            </a:r>
            <a:r>
              <a:rPr lang="tr-TR" altLang="tr-TR" sz="1800" kern="0" dirty="0">
                <a:solidFill>
                  <a:srgbClr val="000000"/>
                </a:solidFill>
              </a:rPr>
              <a:t>anlaşmalı matbaalarca basılmış olması veya noterlere tasdik ettirilmiş olması gerekmektedir.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sz="1800" dirty="0"/>
              <a:t>Basit usule tabi mükelleflerin kullandıkları belgeler ve zarflar sadece Türkiye Esnaf ve Sanatkârları Konfederasyonu (TESK) tarafından bastırılmaktadır. Bu mükellefler belgelerini bağlı oldukları oda veya birlikten temin edeceklerdir.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sz="1800" kern="0" dirty="0">
                <a:solidFill>
                  <a:srgbClr val="000000"/>
                </a:solidFill>
              </a:rPr>
              <a:t>Vergiden muaf esnaf ise belgelendirme gerektiği durumlarda muafiyet belgesi kullanmaktadırlar.</a:t>
            </a: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endParaRPr lang="tr-TR" sz="1800" b="1" i="0" dirty="0">
              <a:solidFill>
                <a:srgbClr val="000000"/>
              </a:solidFill>
              <a:effectLst/>
              <a:latin typeface="Times New Roman" panose="02020603050405020304" pitchFamily="18" charset="0"/>
            </a:endParaRPr>
          </a:p>
          <a:p>
            <a:pPr indent="359410" algn="just">
              <a:lnSpc>
                <a:spcPts val="1200"/>
              </a:lnSpc>
              <a:spcAft>
                <a:spcPts val="0"/>
              </a:spcAft>
            </a:pPr>
            <a:r>
              <a:rPr lang="tr-TR" sz="1800" b="1" i="0" dirty="0">
                <a:solidFill>
                  <a:srgbClr val="000000"/>
                </a:solidFill>
                <a:effectLst/>
                <a:latin typeface="Times New Roman" panose="02020603050405020304" pitchFamily="18" charset="0"/>
              </a:rPr>
              <a:t>Basit usulde kayıtların tutulması ve belge düzeni</a:t>
            </a:r>
            <a:endParaRPr lang="tr-TR" sz="1800" b="0" i="0" dirty="0">
              <a:solidFill>
                <a:srgbClr val="000000"/>
              </a:solidFill>
              <a:effectLst/>
              <a:latin typeface="Times New Roman" panose="02020603050405020304" pitchFamily="18" charset="0"/>
            </a:endParaRPr>
          </a:p>
          <a:p>
            <a:pPr indent="359410" algn="just">
              <a:lnSpc>
                <a:spcPts val="1200"/>
              </a:lnSpc>
              <a:spcAft>
                <a:spcPts val="0"/>
              </a:spcAft>
            </a:pPr>
            <a:r>
              <a:rPr lang="tr-TR" sz="1800" b="1" i="0" dirty="0">
                <a:solidFill>
                  <a:srgbClr val="000000"/>
                </a:solidFill>
                <a:effectLst/>
                <a:latin typeface="Times New Roman" panose="02020603050405020304" pitchFamily="18" charset="0"/>
              </a:rPr>
              <a:t>MADDE 5- </a:t>
            </a:r>
            <a:r>
              <a:rPr lang="tr-TR" sz="1800" b="0" i="0" dirty="0">
                <a:solidFill>
                  <a:srgbClr val="000000"/>
                </a:solidFill>
                <a:effectLst/>
                <a:latin typeface="Times New Roman" panose="02020603050405020304" pitchFamily="18" charset="0"/>
              </a:rPr>
              <a:t>(1) 7338 sayılı Kanunla 193 sayılı Kanuna eklenen mükerrer 20/A maddesi ile basit usule tabi mükelleflerin elde ettikleri ticari kazançları gelir vergisinden istisna edilmiş olup belge düzeni ve kayıtların tutulması uygulaması ve mükellefiyeti ile ilgili diğer ödevlerin yerine getirilmesi hususlarında herhangi bir değişiklik yapılmamıştır. Dolayısıyla, basit usule tabi mükellefler; kayıtlarının tutulması, belge düzeni ve mükellefiyetleri ile ilgili diğer yükümlülüklerini, mevcut mevzuat hükümleri kapsamında yerine getirmeye devam edeceklerdir.</a:t>
            </a:r>
          </a:p>
          <a:p>
            <a:pPr indent="359410" algn="just">
              <a:lnSpc>
                <a:spcPts val="1200"/>
              </a:lnSpc>
              <a:spcAft>
                <a:spcPts val="0"/>
              </a:spcAft>
            </a:pPr>
            <a:r>
              <a:rPr lang="tr-TR" sz="1800" b="0" i="0" dirty="0">
                <a:solidFill>
                  <a:srgbClr val="000000"/>
                </a:solidFill>
                <a:effectLst/>
                <a:latin typeface="Times New Roman" panose="02020603050405020304" pitchFamily="18" charset="0"/>
              </a:rPr>
              <a:t>(2) Bu kapsamda, basit usule tabi mükellefler, 4/1/1961 tarihli ve 213 sayılı Vergi Usul Kanunu hükümlerine göre fatura, perakende satış vesikaları ve diğer belgeleri düzenlemek ve kullanmak zorundadırlar. Diğer taraftan, söz konusu mükellefler faaliyetlerinde kullandıkları belgeleri, 6/12/1998 tarihli ve 23545 sayılı Resmî </a:t>
            </a:r>
            <a:r>
              <a:rPr lang="tr-TR" sz="1800" b="0" i="0" dirty="0" err="1">
                <a:solidFill>
                  <a:srgbClr val="000000"/>
                </a:solidFill>
                <a:effectLst/>
                <a:latin typeface="Times New Roman" panose="02020603050405020304" pitchFamily="18" charset="0"/>
              </a:rPr>
              <a:t>Gazete’de</a:t>
            </a:r>
            <a:r>
              <a:rPr lang="tr-TR" sz="1800" b="0" i="0" dirty="0">
                <a:solidFill>
                  <a:srgbClr val="000000"/>
                </a:solidFill>
                <a:effectLst/>
                <a:latin typeface="Times New Roman" panose="02020603050405020304" pitchFamily="18" charset="0"/>
              </a:rPr>
              <a:t> yayımlanan Gelir Vergisi Genel Tebliği (Seri No: 215) ve 30/6/1999 tarihli ve 23741 sayılı Resmî </a:t>
            </a:r>
            <a:r>
              <a:rPr lang="tr-TR" sz="1800" b="0" i="0" dirty="0" err="1">
                <a:solidFill>
                  <a:srgbClr val="000000"/>
                </a:solidFill>
                <a:effectLst/>
                <a:latin typeface="Times New Roman" panose="02020603050405020304" pitchFamily="18" charset="0"/>
              </a:rPr>
              <a:t>Gazete’de</a:t>
            </a:r>
            <a:r>
              <a:rPr lang="tr-TR" sz="1800" b="0" i="0" dirty="0">
                <a:solidFill>
                  <a:srgbClr val="000000"/>
                </a:solidFill>
                <a:effectLst/>
                <a:latin typeface="Times New Roman" panose="02020603050405020304" pitchFamily="18" charset="0"/>
              </a:rPr>
              <a:t> yayımlanan Gelir Vergisi Genel Tebliği (Seri No: 225)’</a:t>
            </a:r>
            <a:r>
              <a:rPr lang="tr-TR" sz="1800" b="0" i="0" dirty="0" err="1">
                <a:solidFill>
                  <a:srgbClr val="000000"/>
                </a:solidFill>
                <a:effectLst/>
                <a:latin typeface="Times New Roman" panose="02020603050405020304" pitchFamily="18" charset="0"/>
              </a:rPr>
              <a:t>nde</a:t>
            </a:r>
            <a:r>
              <a:rPr lang="tr-TR" sz="1800" b="0" i="0" dirty="0">
                <a:solidFill>
                  <a:srgbClr val="000000"/>
                </a:solidFill>
                <a:effectLst/>
                <a:latin typeface="Times New Roman" panose="02020603050405020304" pitchFamily="18" charset="0"/>
              </a:rPr>
              <a:t> belirtilen usul ve esaslar çerçevesinde temin etmeye devam edeceklerdir. Ayrıca, “Aracılık ve Sorumluluk Sözleşmesi” düzenledikleri meslek odaları veya meslek mensupları aracılığıyla “Defter-Beyan Sistemi” üzerinden kayıtlarının tutulmasına da devam edilecektir.</a:t>
            </a:r>
          </a:p>
          <a:p>
            <a:pPr marL="177800" marR="0" lvl="0" indent="0" algn="just" defTabSz="914400" rtl="0" eaLnBrk="0" fontAlgn="base" latinLnBrk="0" hangingPunct="0">
              <a:lnSpc>
                <a:spcPct val="90000"/>
              </a:lnSpc>
              <a:spcBef>
                <a:spcPct val="0"/>
              </a:spcBef>
              <a:spcAft>
                <a:spcPct val="0"/>
              </a:spcAft>
              <a:buClr>
                <a:srgbClr val="C00000"/>
              </a:buClr>
              <a:buSzTx/>
              <a:buFont typeface="Arial" pitchFamily="34" charset="0"/>
              <a:buNone/>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1200" b="0" i="1" u="none" strike="noStrike" kern="0" cap="none" spc="0" normalizeH="0" baseline="0" noProof="0" dirty="0">
                <a:ln>
                  <a:noFill/>
                </a:ln>
                <a:solidFill>
                  <a:srgbClr val="000000"/>
                </a:solidFill>
                <a:effectLst/>
                <a:uLnTx/>
                <a:uFillTx/>
                <a:ea typeface="+mn-ea"/>
                <a:cs typeface="+mn-cs"/>
              </a:rPr>
              <a:t>Mükelleflerin tutulan kayıtları ve üçüncü şahıslarla olan ilişki ve işlemlere ait kayıtlarını belgelendirmesi bir zorunluluktur.  </a:t>
            </a:r>
          </a:p>
          <a:p>
            <a:pPr marL="534988" marR="0" lvl="0" indent="-357188" algn="just" defTabSz="914400" rtl="0" eaLnBrk="0" fontAlgn="base" latinLnBrk="0" hangingPunct="0">
              <a:lnSpc>
                <a:spcPct val="90000"/>
              </a:lnSpc>
              <a:spcBef>
                <a:spcPct val="20000"/>
              </a:spcBef>
              <a:spcAft>
                <a:spcPct val="0"/>
              </a:spcAft>
              <a:buClr>
                <a:srgbClr val="C00000"/>
              </a:buClr>
              <a:buSzTx/>
              <a:buFont typeface="Arial" pitchFamily="34" charset="0"/>
              <a:buChar char="►"/>
              <a:tabLst/>
              <a:defRPr/>
            </a:pPr>
            <a:endParaRPr kumimoji="0" lang="tr-TR" altLang="tr-TR" sz="1200" b="0" i="1" u="none" strike="noStrike" kern="0" cap="none" spc="0" normalizeH="0" baseline="0" noProof="0" dirty="0">
              <a:ln>
                <a:noFill/>
              </a:ln>
              <a:solidFill>
                <a:srgbClr val="000000"/>
              </a:solidFill>
              <a:effectLst/>
              <a:uLnTx/>
              <a:uFillTx/>
              <a:ea typeface="+mn-ea"/>
              <a:cs typeface="+mn-cs"/>
            </a:endParaRPr>
          </a:p>
          <a:p>
            <a:pPr marL="520700" marR="0" lvl="0" indent="-342900" algn="just" defTabSz="914400" rtl="0" eaLnBrk="0" fontAlgn="base" latinLnBrk="0" hangingPunct="0">
              <a:lnSpc>
                <a:spcPct val="90000"/>
              </a:lnSpc>
              <a:spcBef>
                <a:spcPct val="0"/>
              </a:spcBef>
              <a:spcAft>
                <a:spcPct val="0"/>
              </a:spcAft>
              <a:buClr>
                <a:srgbClr val="C00000"/>
              </a:buClr>
              <a:buSzTx/>
              <a:buFont typeface="Arial" pitchFamily="34" charset="0"/>
              <a:buChar char="►"/>
              <a:tabLst/>
              <a:defRPr/>
            </a:pPr>
            <a:r>
              <a:rPr kumimoji="0" lang="tr-TR" altLang="tr-TR" sz="1200" b="0" i="1" u="none" strike="noStrike" kern="0" cap="none" spc="0" normalizeH="0" baseline="0" noProof="0" dirty="0">
                <a:ln>
                  <a:noFill/>
                </a:ln>
                <a:solidFill>
                  <a:srgbClr val="000000"/>
                </a:solidFill>
                <a:effectLst/>
                <a:uLnTx/>
                <a:uFillTx/>
                <a:ea typeface="+mn-ea"/>
                <a:cs typeface="+mn-cs"/>
              </a:rPr>
              <a:t>Kullanılacak belgelerin, </a:t>
            </a:r>
            <a:r>
              <a:rPr kumimoji="0" lang="en-US" sz="1200" b="0" i="1" u="none" strike="noStrike" kern="0" cap="none" spc="0" normalizeH="0" baseline="0" noProof="0" dirty="0" err="1">
                <a:ln>
                  <a:noFill/>
                </a:ln>
                <a:solidFill>
                  <a:srgbClr val="000000"/>
                </a:solidFill>
                <a:effectLst/>
                <a:uLnTx/>
                <a:uFillTx/>
                <a:ea typeface="+mn-ea"/>
                <a:cs typeface="+mn-cs"/>
              </a:rPr>
              <a:t>bağlı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bulundukları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vergi</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dairesinin</a:t>
            </a:r>
            <a:r>
              <a:rPr kumimoji="0" lang="en-US" sz="1200" b="0" i="1" u="none" strike="noStrike" kern="0" cap="none" spc="0" normalizeH="0" baseline="0" noProof="0" dirty="0">
                <a:ln>
                  <a:noFill/>
                </a:ln>
                <a:solidFill>
                  <a:srgbClr val="000000"/>
                </a:solidFill>
                <a:effectLst/>
                <a:uLnTx/>
                <a:uFillTx/>
                <a:ea typeface="+mn-ea"/>
                <a:cs typeface="+mn-cs"/>
              </a:rPr>
              <a:t> il </a:t>
            </a:r>
            <a:r>
              <a:rPr kumimoji="0" lang="en-US" sz="1200" b="0" i="1" u="none" strike="noStrike" kern="0" cap="none" spc="0" normalizeH="0" baseline="0" noProof="0" dirty="0" err="1">
                <a:ln>
                  <a:noFill/>
                </a:ln>
                <a:solidFill>
                  <a:srgbClr val="000000"/>
                </a:solidFill>
                <a:effectLst/>
                <a:uLnTx/>
                <a:uFillTx/>
                <a:ea typeface="+mn-ea"/>
                <a:cs typeface="+mn-cs"/>
              </a:rPr>
              <a:t>sınırları</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içerisinde</a:t>
            </a:r>
            <a:r>
              <a:rPr kumimoji="0" lang="en-US" sz="1200" b="0" i="1" u="none" strike="noStrike" kern="0" cap="none" spc="0" normalizeH="0" baseline="0" noProof="0" dirty="0">
                <a:ln>
                  <a:noFill/>
                </a:ln>
                <a:solidFill>
                  <a:srgbClr val="000000"/>
                </a:solidFill>
                <a:effectLst/>
                <a:uLnTx/>
                <a:uFillTx/>
                <a:ea typeface="+mn-ea"/>
                <a:cs typeface="+mn-cs"/>
              </a:rPr>
              <a:t> </a:t>
            </a:r>
            <a:r>
              <a:rPr kumimoji="0" lang="en-US" sz="1200" b="0" i="1" u="none" strike="noStrike" kern="0" cap="none" spc="0" normalizeH="0" baseline="0" noProof="0" dirty="0" err="1">
                <a:ln>
                  <a:noFill/>
                </a:ln>
                <a:solidFill>
                  <a:srgbClr val="000000"/>
                </a:solidFill>
                <a:effectLst/>
                <a:uLnTx/>
                <a:uFillTx/>
                <a:ea typeface="+mn-ea"/>
                <a:cs typeface="+mn-cs"/>
              </a:rPr>
              <a:t>kalan</a:t>
            </a:r>
            <a:r>
              <a:rPr kumimoji="0" lang="en-US" sz="1200" b="0" i="1" u="none" strike="noStrike" kern="0" cap="none" spc="0" normalizeH="0" baseline="0" noProof="0" dirty="0">
                <a:ln>
                  <a:noFill/>
                </a:ln>
                <a:solidFill>
                  <a:srgbClr val="000000"/>
                </a:solidFill>
                <a:effectLst/>
                <a:uLnTx/>
                <a:uFillTx/>
                <a:ea typeface="+mn-ea"/>
                <a:cs typeface="+mn-cs"/>
              </a:rPr>
              <a:t> </a:t>
            </a:r>
            <a:r>
              <a:rPr kumimoji="0" lang="tr-TR" altLang="tr-TR" sz="1200" b="0" i="1" u="none" strike="noStrike" kern="0" cap="none" spc="0" normalizeH="0" baseline="0" noProof="0" dirty="0">
                <a:ln>
                  <a:noFill/>
                </a:ln>
                <a:solidFill>
                  <a:srgbClr val="000000"/>
                </a:solidFill>
                <a:effectLst/>
                <a:uLnTx/>
                <a:uFillTx/>
                <a:ea typeface="+mn-ea"/>
                <a:cs typeface="+mn-cs"/>
              </a:rPr>
              <a:t>anlaşmalı matbaalarca basılmış olması veya noterlere tasdik ettirilmiş olması gerekmektedir. </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FontTx/>
              <a:buNone/>
              <a:tabLst/>
              <a:defRPr/>
            </a:pPr>
            <a:r>
              <a:rPr kumimoji="0" lang="tr-TR" altLang="tr-TR" sz="1200" b="0" i="1" u="none" strike="noStrike" kern="0" cap="none" spc="0" normalizeH="0" baseline="0" noProof="0" dirty="0">
                <a:ln>
                  <a:noFill/>
                </a:ln>
                <a:solidFill>
                  <a:sysClr val="windowText" lastClr="000000"/>
                </a:solidFill>
                <a:effectLst/>
                <a:uLnTx/>
                <a:uFillTx/>
              </a:rPr>
              <a:t>Satışı yapılan malları aynen veya işlendikten sonra   satışını yapanlar dışında kalan kimselere satan veya aynı kimselere hizmet veren yani perakende ticaretle uğraşan birinci ve ikinci sınıf tüccarlar, ödeme kaydedici cihaz kullanmak zorundadırlar.</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80000"/>
              </a:lnSpc>
              <a:spcBef>
                <a:spcPts val="0"/>
              </a:spcBef>
              <a:spcAft>
                <a:spcPts val="0"/>
              </a:spcAft>
              <a:buClrTx/>
              <a:buSzPct val="200000"/>
              <a:buFontTx/>
              <a:buBlip>
                <a:blip r:embed="rId3"/>
              </a:buBlip>
              <a:tabLst/>
              <a:defRPr/>
            </a:pPr>
            <a:r>
              <a:rPr kumimoji="0" lang="tr-TR" altLang="tr-TR" sz="1200" b="0" i="1" u="none" strike="noStrike" kern="0" cap="none" spc="0" normalizeH="0" baseline="0" noProof="0" dirty="0">
                <a:ln>
                  <a:noFill/>
                </a:ln>
                <a:solidFill>
                  <a:sysClr val="windowText" lastClr="000000"/>
                </a:solidFill>
                <a:effectLst/>
                <a:uLnTx/>
                <a:uFillTx/>
              </a:rPr>
              <a:t>  Yeni işe başlayan ve sonradan mecburiyet kapsamına giren mükelleflerin ödeme kaydedici cihazları kullanma mecburiyetleri, işe başlama ve mecburiyet kapsamına girme tarihinden itibaren </a:t>
            </a:r>
            <a:r>
              <a:rPr kumimoji="0" lang="tr-TR" altLang="tr-TR" sz="1200" b="1" i="1" u="none" strike="noStrike" kern="0" cap="none" spc="0" normalizeH="0" baseline="0" noProof="0" dirty="0">
                <a:ln>
                  <a:noFill/>
                </a:ln>
                <a:solidFill>
                  <a:srgbClr val="C00000"/>
                </a:solidFill>
                <a:effectLst/>
                <a:uLnTx/>
                <a:uFillTx/>
              </a:rPr>
              <a:t>30 gündür</a:t>
            </a:r>
            <a:r>
              <a:rPr kumimoji="0" lang="tr-TR" altLang="tr-TR" sz="1200" b="0" i="1" u="none" strike="noStrike" kern="0" cap="none" spc="0" normalizeH="0" baseline="0" noProof="0" dirty="0">
                <a:ln>
                  <a:noFill/>
                </a:ln>
                <a:solidFill>
                  <a:srgbClr val="C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Bu süre, kalkınmada birinci ve ikinci derecede öncelikli yörelerdeki faaliyetleri ile ilgili olarak </a:t>
            </a:r>
            <a:r>
              <a:rPr kumimoji="0" lang="tr-TR" altLang="tr-TR" sz="1200" b="1" i="1" u="none" strike="noStrike" kern="0" cap="none" spc="0" normalizeH="0" baseline="0" noProof="0" dirty="0">
                <a:ln>
                  <a:noFill/>
                </a:ln>
                <a:solidFill>
                  <a:srgbClr val="C00000"/>
                </a:solidFill>
                <a:effectLst/>
                <a:uLnTx/>
                <a:uFillTx/>
              </a:rPr>
              <a:t>60 gün</a:t>
            </a:r>
            <a:r>
              <a:rPr kumimoji="0" lang="tr-TR" altLang="tr-TR" sz="1200" b="0" i="1" u="none" strike="noStrike" kern="0" cap="none" spc="0" normalizeH="0" baseline="0" noProof="0" dirty="0">
                <a:ln>
                  <a:noFill/>
                </a:ln>
                <a:solidFill>
                  <a:srgbClr val="C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olarak belirlenmiştir. </a:t>
            </a:r>
            <a:r>
              <a:rPr kumimoji="0" lang="tr-TR" altLang="tr-TR" sz="1200" b="0" i="1" u="none" strike="noStrike" kern="0" cap="none" spc="0" normalizeH="0" baseline="0" noProof="0" dirty="0">
                <a:ln>
                  <a:noFill/>
                </a:ln>
                <a:effectLst/>
                <a:uLnTx/>
                <a:uFillTx/>
              </a:rPr>
              <a:t>Akaryakıt pompa ödeme kaydedici cihazları kullanma mecburiyetleri de işe başlama tarihinden itibaren 60 gündür. </a:t>
            </a:r>
          </a:p>
          <a:p>
            <a:pPr marL="0" marR="0" lvl="0" indent="0" algn="just" defTabSz="914400" eaLnBrk="1" fontAlgn="auto" latinLnBrk="0" hangingPunct="1">
              <a:lnSpc>
                <a:spcPct val="80000"/>
              </a:lnSpc>
              <a:spcBef>
                <a:spcPts val="0"/>
              </a:spcBef>
              <a:spcAft>
                <a:spcPts val="0"/>
              </a:spcAft>
              <a:buClrTx/>
              <a:buSzPct val="200000"/>
              <a:buFontTx/>
              <a:buBlip>
                <a:blip r:embed="rId3"/>
              </a:buBlip>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eaLnBrk="1" fontAlgn="auto" latinLnBrk="0" hangingPunct="1">
              <a:lnSpc>
                <a:spcPct val="75000"/>
              </a:lnSpc>
              <a:spcBef>
                <a:spcPts val="0"/>
              </a:spcBef>
              <a:spcAft>
                <a:spcPts val="0"/>
              </a:spcAft>
              <a:buClrTx/>
              <a:buSzPct val="200000"/>
              <a:buFontTx/>
              <a:buBlip>
                <a:blip r:embed="rId3"/>
              </a:buBlip>
              <a:tabLst/>
              <a:defRPr/>
            </a:pPr>
            <a:r>
              <a:rPr kumimoji="0" lang="tr-TR" altLang="tr-TR" sz="1200" b="1" i="1" u="none" strike="noStrike" kern="0" cap="none" spc="0" normalizeH="0" baseline="0" noProof="0" dirty="0">
                <a:ln>
                  <a:noFill/>
                </a:ln>
                <a:solidFill>
                  <a:sysClr val="windowText" lastClr="000000"/>
                </a:solidFill>
                <a:effectLst/>
                <a:uLnTx/>
                <a:uFillTx/>
              </a:rPr>
              <a:t>  Ödeme kaydedici cihazın belirlenen süre içinde</a:t>
            </a:r>
            <a:r>
              <a:rPr kumimoji="0" lang="tr-TR" altLang="tr-TR" sz="1200" b="1" i="1" u="none" strike="noStrike" kern="0" cap="none" spc="0" normalizeH="0" noProof="0" dirty="0">
                <a:ln>
                  <a:noFill/>
                </a:ln>
                <a:solidFill>
                  <a:sysClr val="windowText" lastClr="000000"/>
                </a:solidFill>
                <a:effectLst/>
                <a:uLnTx/>
                <a:uFillTx/>
              </a:rPr>
              <a:t> </a:t>
            </a:r>
            <a:r>
              <a:rPr kumimoji="0" lang="tr-TR" altLang="tr-TR" sz="1200" b="0" i="1" u="none" strike="noStrike" kern="0" cap="none" spc="0" normalizeH="0" baseline="0" noProof="0" dirty="0">
                <a:ln>
                  <a:noFill/>
                </a:ln>
                <a:solidFill>
                  <a:sysClr val="windowText" lastClr="000000"/>
                </a:solidFill>
                <a:effectLst/>
                <a:uLnTx/>
                <a:uFillTx/>
              </a:rPr>
              <a:t>alınmaması halinde </a:t>
            </a:r>
            <a:r>
              <a:rPr kumimoji="0" lang="tr-TR" altLang="tr-TR" sz="1200" b="1" i="1" u="none" strike="noStrike" kern="0" cap="none" spc="0" normalizeH="0" baseline="0" noProof="0" dirty="0">
                <a:ln>
                  <a:noFill/>
                </a:ln>
                <a:solidFill>
                  <a:srgbClr val="C00000"/>
                </a:solidFill>
                <a:effectLst/>
                <a:uLnTx/>
                <a:uFillTx/>
              </a:rPr>
              <a:t>özel usulsüzlük cezası</a:t>
            </a:r>
            <a:r>
              <a:rPr kumimoji="0" lang="tr-TR" altLang="tr-TR" sz="1200" b="0" i="1" u="none" strike="noStrike" kern="0" cap="none" spc="0" normalizeH="0" baseline="0" noProof="0" dirty="0">
                <a:ln>
                  <a:noFill/>
                </a:ln>
                <a:solidFill>
                  <a:sysClr val="windowText" lastClr="000000"/>
                </a:solidFill>
                <a:effectLst/>
                <a:uLnTx/>
                <a:uFillTx/>
              </a:rPr>
              <a:t> kesilir.</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a:p>
            <a:pPr marL="0" marR="0" lvl="0" indent="0" algn="just" defTabSz="914400" rtl="0" eaLnBrk="1" fontAlgn="auto" latinLnBrk="0" hangingPunct="1">
              <a:lnSpc>
                <a:spcPct val="80000"/>
              </a:lnSpc>
              <a:spcBef>
                <a:spcPts val="0"/>
              </a:spcBef>
              <a:spcAft>
                <a:spcPts val="0"/>
              </a:spcAft>
              <a:buClrTx/>
              <a:buSzPct val="200000"/>
              <a:buFontTx/>
              <a:buNone/>
              <a:tabLst/>
              <a:defRPr/>
            </a:pPr>
            <a:r>
              <a:rPr kumimoji="0" lang="tr-TR" sz="1200" b="1" i="1" u="none" strike="noStrike" kern="0" cap="none" spc="0" normalizeH="0" baseline="0" noProof="0" dirty="0">
                <a:ln>
                  <a:noFill/>
                </a:ln>
                <a:solidFill>
                  <a:srgbClr val="C00000"/>
                </a:solidFill>
                <a:effectLst>
                  <a:outerShdw blurRad="38100" dist="38100" dir="2700000" algn="tl">
                    <a:srgbClr val="C0C0C0"/>
                  </a:outerShdw>
                </a:effectLst>
                <a:uLnTx/>
                <a:uFillTx/>
                <a:ea typeface="+mn-ea"/>
                <a:cs typeface="+mn-cs"/>
              </a:rPr>
              <a:t>Ticari Kazanç Elde Eden Mükellefler,</a:t>
            </a:r>
            <a:r>
              <a:rPr kumimoji="0" lang="tr-TR" sz="1200" b="1" i="1" u="none" strike="noStrike" kern="0" cap="none" spc="0" normalizeH="0" baseline="0" noProof="0" dirty="0">
                <a:ln>
                  <a:noFill/>
                </a:ln>
                <a:solidFill>
                  <a:srgbClr val="C00000"/>
                </a:solidFill>
                <a:effectLst/>
                <a:uLnTx/>
                <a:uFillTx/>
                <a:ea typeface="+mn-ea"/>
                <a:cs typeface="+mn-cs"/>
              </a:rPr>
              <a:t> </a:t>
            </a:r>
            <a:r>
              <a:rPr kumimoji="0" lang="tr-TR" sz="1200" b="0" i="1" u="none" strike="noStrike" kern="0" cap="none" spc="0" normalizeH="0" baseline="0" noProof="0" dirty="0">
                <a:ln>
                  <a:noFill/>
                </a:ln>
                <a:solidFill>
                  <a:srgbClr val="000000"/>
                </a:solidFill>
                <a:effectLst/>
                <a:uLnTx/>
                <a:uFillTx/>
                <a:ea typeface="+mn-ea"/>
                <a:cs typeface="+mn-cs"/>
              </a:rPr>
              <a:t>tutmak zorunda olduğu  defterlere, işlemleri </a:t>
            </a:r>
            <a:r>
              <a:rPr kumimoji="0" lang="tr-TR" sz="1200" b="1" i="1" u="none" strike="noStrike" kern="0" cap="none" spc="0" normalizeH="0" baseline="0" noProof="0" dirty="0">
                <a:ln>
                  <a:noFill/>
                </a:ln>
                <a:solidFill>
                  <a:srgbClr val="C00000"/>
                </a:solidFill>
                <a:effectLst/>
                <a:uLnTx/>
                <a:uFillTx/>
                <a:ea typeface="+mn-ea"/>
                <a:cs typeface="+mn-cs"/>
              </a:rPr>
              <a:t>10</a:t>
            </a:r>
            <a:r>
              <a:rPr kumimoji="0" lang="tr-TR" sz="1200" b="0" i="1" u="none" strike="noStrike" kern="0" cap="none" spc="0" normalizeH="0" baseline="0" noProof="0" dirty="0">
                <a:ln>
                  <a:noFill/>
                </a:ln>
                <a:solidFill>
                  <a:srgbClr val="C00000"/>
                </a:solidFill>
                <a:effectLst/>
                <a:uLnTx/>
                <a:uFillTx/>
                <a:ea typeface="+mn-ea"/>
                <a:cs typeface="+mn-cs"/>
              </a:rPr>
              <a:t> </a:t>
            </a:r>
            <a:r>
              <a:rPr kumimoji="0" lang="tr-TR" sz="1200" b="1" i="1" u="none" strike="noStrike" kern="0" cap="none" spc="0" normalizeH="0" baseline="0" noProof="0" dirty="0">
                <a:ln>
                  <a:noFill/>
                </a:ln>
                <a:solidFill>
                  <a:srgbClr val="C00000"/>
                </a:solidFill>
                <a:effectLst/>
                <a:uLnTx/>
                <a:uFillTx/>
                <a:ea typeface="+mn-ea"/>
                <a:cs typeface="+mn-cs"/>
              </a:rPr>
              <a:t>gün</a:t>
            </a:r>
            <a:r>
              <a:rPr kumimoji="0" lang="tr-TR" sz="1200" b="0" i="1" u="none" strike="noStrike" kern="0" cap="none" spc="0" normalizeH="0" baseline="0" noProof="0" dirty="0">
                <a:ln>
                  <a:noFill/>
                </a:ln>
                <a:solidFill>
                  <a:srgbClr val="000000"/>
                </a:solidFill>
                <a:effectLst/>
                <a:uLnTx/>
                <a:uFillTx/>
                <a:ea typeface="+mn-ea"/>
                <a:cs typeface="+mn-cs"/>
              </a:rPr>
              <a:t> içinde kaydetmelidir. </a:t>
            </a:r>
          </a:p>
          <a:p>
            <a:pPr marL="0" marR="0" lvl="0" indent="0" algn="just" defTabSz="914400" eaLnBrk="1" fontAlgn="auto" latinLnBrk="0" hangingPunct="1">
              <a:lnSpc>
                <a:spcPct val="80000"/>
              </a:lnSpc>
              <a:spcBef>
                <a:spcPts val="0"/>
              </a:spcBef>
              <a:spcAft>
                <a:spcPts val="0"/>
              </a:spcAft>
              <a:buClrTx/>
              <a:buSzPct val="200000"/>
              <a:buFontTx/>
              <a:buNone/>
              <a:tabLst/>
              <a:defRPr/>
            </a:pPr>
            <a:endParaRPr kumimoji="0" lang="tr-TR" altLang="tr-TR" sz="1200" b="0" i="1" u="none" strike="noStrike" kern="0" cap="none" spc="0" normalizeH="0" baseline="0" noProof="0" dirty="0">
              <a:ln>
                <a:noFill/>
              </a:ln>
              <a:solidFill>
                <a:sysClr val="windowText" lastClr="000000"/>
              </a:solidFill>
              <a:effectLst/>
              <a:uLnTx/>
              <a:uFillTx/>
            </a:endParaRPr>
          </a:p>
        </p:txBody>
      </p:sp>
      <p:sp>
        <p:nvSpPr>
          <p:cNvPr id="4" name="Slayt Numarası Yer Tutucus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C3AE35-7A8A-465F-923E-952D863F6B88}"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89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https://dijital.gib.gov.tr/</a:t>
            </a:r>
          </a:p>
        </p:txBody>
      </p:sp>
      <p:sp>
        <p:nvSpPr>
          <p:cNvPr id="4" name="Slayt Numarası Yer Tutucusu 3"/>
          <p:cNvSpPr>
            <a:spLocks noGrp="1"/>
          </p:cNvSpPr>
          <p:nvPr>
            <p:ph type="sldNum" sz="quarter" idx="10"/>
          </p:nvPr>
        </p:nvSpPr>
        <p:spPr/>
        <p:txBody>
          <a:bodyPr/>
          <a:lstStyle/>
          <a:p>
            <a:fld id="{F2C3AE35-7A8A-465F-923E-952D863F6B88}" type="slidenum">
              <a:rPr lang="tr-TR" smtClean="0"/>
              <a:pPr/>
              <a:t>9</a:t>
            </a:fld>
            <a:endParaRPr lang="tr-TR"/>
          </a:p>
        </p:txBody>
      </p:sp>
    </p:spTree>
    <p:extLst>
      <p:ext uri="{BB962C8B-B14F-4D97-AF65-F5344CB8AC3E}">
        <p14:creationId xmlns:p14="http://schemas.microsoft.com/office/powerpoint/2010/main" val="3837648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E53385-BC78-4D16-969A-B324C38A5308}"/>
              </a:ext>
            </a:extLst>
          </p:cNvPr>
          <p:cNvSpPr>
            <a:spLocks noGrp="1"/>
          </p:cNvSpPr>
          <p:nvPr>
            <p:ph type="dt" sz="half" idx="10"/>
          </p:nvPr>
        </p:nvSpPr>
        <p:spPr>
          <a:xfrm>
            <a:off x="838200" y="6356350"/>
            <a:ext cx="2743200" cy="365125"/>
          </a:xfrm>
          <a:prstGeom prst="rect">
            <a:avLst/>
          </a:prstGeom>
        </p:spPr>
        <p:txBody>
          <a:bodyPr/>
          <a:lstStyle/>
          <a:p>
            <a:fld id="{DF33941B-9E30-4106-B633-AECD475C18A0}" type="datetimeFigureOut">
              <a:rPr lang="tr-TR" smtClean="0"/>
              <a:pPr/>
              <a:t>24.09.2024</a:t>
            </a:fld>
            <a:endParaRPr lang="tr-TR"/>
          </a:p>
        </p:txBody>
      </p:sp>
      <p:sp>
        <p:nvSpPr>
          <p:cNvPr id="3" name="Footer Placeholder 2">
            <a:extLst>
              <a:ext uri="{FF2B5EF4-FFF2-40B4-BE49-F238E27FC236}">
                <a16:creationId xmlns:a16="http://schemas.microsoft.com/office/drawing/2014/main" id="{B147BD3E-8509-4D29-B2CF-5A60D7CE40E4}"/>
              </a:ext>
            </a:extLst>
          </p:cNvPr>
          <p:cNvSpPr>
            <a:spLocks noGrp="1"/>
          </p:cNvSpPr>
          <p:nvPr>
            <p:ph type="ftr" sz="quarter" idx="11"/>
          </p:nvPr>
        </p:nvSpPr>
        <p:spPr>
          <a:xfrm>
            <a:off x="4038600" y="6356350"/>
            <a:ext cx="4114800" cy="365125"/>
          </a:xfrm>
          <a:prstGeom prst="rect">
            <a:avLst/>
          </a:prstGeom>
        </p:spPr>
        <p:txBody>
          <a:bodyPr/>
          <a:lstStyle/>
          <a:p>
            <a:endParaRPr lang="tr-TR"/>
          </a:p>
        </p:txBody>
      </p:sp>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1E12DF94-7B07-456D-B184-D7BA0A32E648}" type="slidenum">
              <a:rPr lang="tr-TR" smtClean="0"/>
              <a:pPr/>
              <a:t>‹#›</a:t>
            </a:fld>
            <a:endParaRPr lang="tr-TR"/>
          </a:p>
        </p:txBody>
      </p:sp>
      <p:sp>
        <p:nvSpPr>
          <p:cNvPr id="5" name="TextBox 4">
            <a:extLst>
              <a:ext uri="{FF2B5EF4-FFF2-40B4-BE49-F238E27FC236}">
                <a16:creationId xmlns:a16="http://schemas.microsoft.com/office/drawing/2014/main" id="{F4DD0F04-57DC-4437-94B4-411D408DC0E6}"/>
              </a:ext>
            </a:extLst>
          </p:cNvPr>
          <p:cNvSpPr txBox="1"/>
          <p:nvPr/>
        </p:nvSpPr>
        <p:spPr>
          <a:xfrm>
            <a:off x="11581133" y="6398101"/>
            <a:ext cx="471604" cy="276999"/>
          </a:xfrm>
          <a:prstGeom prst="rect">
            <a:avLst/>
          </a:prstGeom>
          <a:noFill/>
        </p:spPr>
        <p:txBody>
          <a:bodyPr wrap="none" rtlCol="0">
            <a:spAutoFit/>
          </a:bodyPr>
          <a:lstStyle/>
          <a:p>
            <a:r>
              <a:rPr lang="tr-TR" sz="1200" dirty="0">
                <a:solidFill>
                  <a:srgbClr val="898989"/>
                </a:solidFill>
              </a:rPr>
              <a:t> / 85</a:t>
            </a:r>
          </a:p>
        </p:txBody>
      </p:sp>
    </p:spTree>
    <p:extLst>
      <p:ext uri="{BB962C8B-B14F-4D97-AF65-F5344CB8AC3E}">
        <p14:creationId xmlns:p14="http://schemas.microsoft.com/office/powerpoint/2010/main" val="1214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DF33941B-9E30-4106-B633-AECD475C18A0}" type="datetimeFigureOut">
              <a:rPr lang="tr-TR" smtClean="0"/>
              <a:pPr/>
              <a:t>24.09.2024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E12DF94-7B07-456D-B184-D7BA0A32E648}" type="slidenum">
              <a:rPr lang="tr-TR" smtClean="0"/>
              <a:pPr/>
              <a:t>‹#›</a:t>
            </a:fld>
            <a:endParaRPr lang="tr-TR"/>
          </a:p>
        </p:txBody>
      </p:sp>
    </p:spTree>
    <p:extLst>
      <p:ext uri="{BB962C8B-B14F-4D97-AF65-F5344CB8AC3E}">
        <p14:creationId xmlns:p14="http://schemas.microsoft.com/office/powerpoint/2010/main" val="196637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aşlık ve İçeri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5F1F71-7134-4A27-81B7-FD61EF209128}"/>
              </a:ext>
            </a:extLst>
          </p:cNvPr>
          <p:cNvSpPr>
            <a:spLocks noGrp="1"/>
          </p:cNvSpPr>
          <p:nvPr>
            <p:ph type="sldNum" sz="quarter" idx="12"/>
          </p:nvPr>
        </p:nvSpPr>
        <p:spPr>
          <a:xfrm>
            <a:off x="9020799" y="6356349"/>
            <a:ext cx="2743200" cy="365125"/>
          </a:xfrm>
        </p:spPr>
        <p:txBody>
          <a:bodyPr/>
          <a:lstStyle/>
          <a:p>
            <a:fld id="{99474F5A-8CAD-465D-8FBF-95B9D3615D17}" type="slidenum">
              <a:rPr lang="tr-TR" smtClean="0"/>
              <a:pPr/>
              <a:t>‹#›</a:t>
            </a:fld>
            <a:r>
              <a:rPr lang="tr-TR" dirty="0"/>
              <a:t>/78</a:t>
            </a:r>
          </a:p>
        </p:txBody>
      </p:sp>
    </p:spTree>
    <p:extLst>
      <p:ext uri="{BB962C8B-B14F-4D97-AF65-F5344CB8AC3E}">
        <p14:creationId xmlns:p14="http://schemas.microsoft.com/office/powerpoint/2010/main" val="42172188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6AE264D-BFCB-4EC8-B032-C8BF9C272FF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DE9775CA-BF94-476E-9539-CD583E9025FD}"/>
              </a:ext>
            </a:extLst>
          </p:cNvPr>
          <p:cNvSpPr>
            <a:spLocks noGrp="1"/>
          </p:cNvSpPr>
          <p:nvPr>
            <p:ph type="sldNum" sz="quarter" idx="4"/>
          </p:nvPr>
        </p:nvSpPr>
        <p:spPr>
          <a:xfrm>
            <a:off x="9020802"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2DF94-7B07-456D-B184-D7BA0A32E648}" type="slidenum">
              <a:rPr lang="tr-TR" smtClean="0"/>
              <a:pPr/>
              <a:t>‹#›</a:t>
            </a:fld>
            <a:endParaRPr lang="tr-TR"/>
          </a:p>
        </p:txBody>
      </p:sp>
    </p:spTree>
    <p:extLst>
      <p:ext uri="{BB962C8B-B14F-4D97-AF65-F5344CB8AC3E}">
        <p14:creationId xmlns:p14="http://schemas.microsoft.com/office/powerpoint/2010/main" val="624898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4.png"/><Relationship Id="rId4" Type="http://schemas.openxmlformats.org/officeDocument/2006/relationships/diagramLayout" Target="../diagrams/layout1.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2.xml"/><Relationship Id="rId11" Type="http://schemas.openxmlformats.org/officeDocument/2006/relationships/image" Target="../media/image4.png"/><Relationship Id="rId5" Type="http://schemas.openxmlformats.org/officeDocument/2006/relationships/diagramQuickStyle" Target="../diagrams/quickStyle2.xml"/><Relationship Id="rId10" Type="http://schemas.openxmlformats.org/officeDocument/2006/relationships/image" Target="../media/image3.png"/><Relationship Id="rId4" Type="http://schemas.openxmlformats.org/officeDocument/2006/relationships/diagramLayout" Target="../diagrams/layout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3.xml"/><Relationship Id="rId11" Type="http://schemas.openxmlformats.org/officeDocument/2006/relationships/image" Target="../media/image4.png"/><Relationship Id="rId5" Type="http://schemas.openxmlformats.org/officeDocument/2006/relationships/diagramLayout" Target="../diagrams/layout3.xml"/><Relationship Id="rId10" Type="http://schemas.openxmlformats.org/officeDocument/2006/relationships/image" Target="../media/image3.png"/><Relationship Id="rId4" Type="http://schemas.openxmlformats.org/officeDocument/2006/relationships/diagramData" Target="../diagrams/data3.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4.png"/><Relationship Id="rId5" Type="http://schemas.openxmlformats.org/officeDocument/2006/relationships/diagramQuickStyle" Target="../diagrams/quickStyle4.xml"/><Relationship Id="rId10" Type="http://schemas.openxmlformats.org/officeDocument/2006/relationships/image" Target="../media/image3.png"/><Relationship Id="rId4" Type="http://schemas.openxmlformats.org/officeDocument/2006/relationships/diagramLayout" Target="../diagrams/layout4.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s://www.gib.gov.tr/sites/default/files/fileadmin/beyannamerehberi/2022/2022_Basit_Usul_Rehberi.pdf"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8.jpe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4.png"/><Relationship Id="rId5" Type="http://schemas.openxmlformats.org/officeDocument/2006/relationships/diagramQuickStyle" Target="../diagrams/quickStyle5.xml"/><Relationship Id="rId10" Type="http://schemas.openxmlformats.org/officeDocument/2006/relationships/image" Target="../media/image3.png"/><Relationship Id="rId4" Type="http://schemas.openxmlformats.org/officeDocument/2006/relationships/diagramLayout" Target="../diagrams/layout5.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comments" Target="../comments/commen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4.png"/><Relationship Id="rId5" Type="http://schemas.openxmlformats.org/officeDocument/2006/relationships/image" Target="../media/image14.pn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5.png"/><Relationship Id="rId3" Type="http://schemas.openxmlformats.org/officeDocument/2006/relationships/image" Target="../media/image19.png"/><Relationship Id="rId7" Type="http://schemas.openxmlformats.org/officeDocument/2006/relationships/image" Target="../media/image3.png"/><Relationship Id="rId12"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0.png"/><Relationship Id="rId9"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465656"/>
            <a:ext cx="9144000" cy="2087763"/>
          </a:xfrm>
        </p:spPr>
        <p:txBody>
          <a:bodyPr/>
          <a:lstStyle/>
          <a:p>
            <a:r>
              <a:rPr lang="tr-TR" sz="3600" dirty="0">
                <a:solidFill>
                  <a:srgbClr val="002060"/>
                </a:solidFill>
                <a:latin typeface="Myriad Pro"/>
              </a:rPr>
              <a:t>T.C.</a:t>
            </a:r>
            <a:br>
              <a:rPr lang="tr-TR" sz="3600" dirty="0">
                <a:solidFill>
                  <a:srgbClr val="002060"/>
                </a:solidFill>
                <a:latin typeface="Myriad Pro"/>
              </a:rPr>
            </a:br>
            <a:r>
              <a:rPr lang="tr-TR" sz="3600" dirty="0">
                <a:solidFill>
                  <a:srgbClr val="002060"/>
                </a:solidFill>
                <a:latin typeface="Myriad Pro"/>
              </a:rPr>
              <a:t>TİCARET BAKANLIĞI</a:t>
            </a:r>
            <a:br>
              <a:rPr lang="tr-TR" sz="3600" dirty="0">
                <a:solidFill>
                  <a:srgbClr val="002060"/>
                </a:solidFill>
                <a:latin typeface="Myriad Pro"/>
              </a:rPr>
            </a:br>
            <a:r>
              <a:rPr lang="tr-TR" sz="2800" b="1" dirty="0">
                <a:solidFill>
                  <a:srgbClr val="0070C0"/>
                </a:solidFill>
                <a:latin typeface="Myriad Pro"/>
              </a:rPr>
              <a:t>Esnaf, Sanatkârlar ve Kooperatifçilik</a:t>
            </a:r>
            <a:br>
              <a:rPr lang="tr-TR" sz="2800" b="1" dirty="0">
                <a:solidFill>
                  <a:srgbClr val="0070C0"/>
                </a:solidFill>
                <a:latin typeface="Myriad Pro"/>
              </a:rPr>
            </a:br>
            <a:r>
              <a:rPr lang="tr-TR" sz="2800" b="1" dirty="0">
                <a:solidFill>
                  <a:srgbClr val="0070C0"/>
                </a:solidFill>
                <a:latin typeface="Myriad Pro"/>
              </a:rPr>
              <a:t>Genel Müdürlüğü</a:t>
            </a:r>
            <a:endParaRPr lang="tr-TR" sz="2800" dirty="0">
              <a:latin typeface="Myriad Pro"/>
            </a:endParaRPr>
          </a:p>
        </p:txBody>
      </p:sp>
      <p:sp>
        <p:nvSpPr>
          <p:cNvPr id="3" name="Alt Başlık 2"/>
          <p:cNvSpPr>
            <a:spLocks noGrp="1"/>
          </p:cNvSpPr>
          <p:nvPr>
            <p:ph type="subTitle" idx="1"/>
          </p:nvPr>
        </p:nvSpPr>
        <p:spPr>
          <a:xfrm>
            <a:off x="1524000" y="3545457"/>
            <a:ext cx="9144000" cy="2701557"/>
          </a:xfrm>
        </p:spPr>
        <p:txBody>
          <a:bodyPr/>
          <a:lstStyle/>
          <a:p>
            <a:r>
              <a:rPr lang="tr-TR" sz="4800" b="1" dirty="0">
                <a:solidFill>
                  <a:schemeClr val="accent4">
                    <a:lumMod val="75000"/>
                  </a:schemeClr>
                </a:solidFill>
                <a:latin typeface="Myriad Pro"/>
              </a:rPr>
              <a:t>Meslek Kılavuzları Girişimcilik Bilgilendirmesi</a:t>
            </a:r>
          </a:p>
          <a:p>
            <a:endParaRPr lang="tr-TR" b="1" dirty="0">
              <a:solidFill>
                <a:schemeClr val="accent4">
                  <a:lumMod val="75000"/>
                </a:schemeClr>
              </a:solidFill>
              <a:latin typeface="Myriad Pro"/>
            </a:endParaRPr>
          </a:p>
          <a:p>
            <a:endParaRPr lang="tr-TR" b="1" dirty="0">
              <a:solidFill>
                <a:schemeClr val="accent4">
                  <a:lumMod val="75000"/>
                </a:schemeClr>
              </a:solidFill>
              <a:latin typeface="Myriad Pro"/>
            </a:endParaRPr>
          </a:p>
          <a:p>
            <a:endParaRPr lang="tr-TR" sz="1800" b="1" dirty="0">
              <a:solidFill>
                <a:schemeClr val="accent4">
                  <a:lumMod val="75000"/>
                </a:schemeClr>
              </a:solidFill>
              <a:latin typeface="Myriad Pro"/>
            </a:endParaRPr>
          </a:p>
          <a:p>
            <a:endParaRPr lang="tr-TR" b="1" dirty="0">
              <a:solidFill>
                <a:schemeClr val="accent4">
                  <a:lumMod val="75000"/>
                </a:schemeClr>
              </a:solidFill>
              <a:latin typeface="Myriad Pro"/>
            </a:endParaRPr>
          </a:p>
          <a:p>
            <a:endParaRPr lang="tr-TR" b="1" dirty="0">
              <a:solidFill>
                <a:schemeClr val="accent4">
                  <a:lumMod val="75000"/>
                </a:schemeClr>
              </a:solidFill>
              <a:latin typeface="Myriad Pro"/>
            </a:endParaRPr>
          </a:p>
        </p:txBody>
      </p:sp>
      <p:pic>
        <p:nvPicPr>
          <p:cNvPr id="4" name="Picture 5">
            <a:extLst>
              <a:ext uri="{FF2B5EF4-FFF2-40B4-BE49-F238E27FC236}">
                <a16:creationId xmlns:a16="http://schemas.microsoft.com/office/drawing/2014/main" id="{22181FDD-4234-4FE0-BE65-77B6147F63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spTree>
    <p:extLst>
      <p:ext uri="{BB962C8B-B14F-4D97-AF65-F5344CB8AC3E}">
        <p14:creationId xmlns:p14="http://schemas.microsoft.com/office/powerpoint/2010/main" val="2910012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1615574415"/>
              </p:ext>
            </p:extLst>
          </p:nvPr>
        </p:nvGraphicFramePr>
        <p:xfrm>
          <a:off x="309873" y="1735818"/>
          <a:ext cx="11454129" cy="4959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2</a:t>
            </a:fld>
            <a:endParaRPr lang="en-US" dirty="0"/>
          </a:p>
        </p:txBody>
      </p:sp>
      <p:pic>
        <p:nvPicPr>
          <p:cNvPr id="10" name="Picture 5">
            <a:extLst>
              <a:ext uri="{FF2B5EF4-FFF2-40B4-BE49-F238E27FC236}">
                <a16:creationId xmlns:a16="http://schemas.microsoft.com/office/drawing/2014/main" id="{22181FDD-4234-4FE0-BE65-77B6147F63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1"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2" name="Picture 40">
              <a:extLst>
                <a:ext uri="{FF2B5EF4-FFF2-40B4-BE49-F238E27FC236}">
                  <a16:creationId xmlns:a16="http://schemas.microsoft.com/office/drawing/2014/main" id="{BC275D45-3906-435E-AA54-2BF0F30A193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3"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TANIMI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89340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718603"/>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Esnaf ve Sanatkar Olma Aşamaları</a:t>
            </a:r>
          </a:p>
        </p:txBody>
      </p:sp>
      <p:sp>
        <p:nvSpPr>
          <p:cNvPr id="13" name="Metin kutusu 12"/>
          <p:cNvSpPr txBox="1"/>
          <p:nvPr/>
        </p:nvSpPr>
        <p:spPr>
          <a:xfrm>
            <a:off x="617178" y="2304070"/>
            <a:ext cx="10956513" cy="2308324"/>
          </a:xfrm>
          <a:prstGeom prst="rect">
            <a:avLst/>
          </a:prstGeom>
          <a:noFill/>
        </p:spPr>
        <p:txBody>
          <a:bodyPr wrap="square" rtlCol="0">
            <a:spAutoFit/>
          </a:bodyPr>
          <a:lstStyle/>
          <a:p>
            <a:r>
              <a:rPr lang="tr-TR" dirty="0"/>
              <a:t>Esnaf ve sanatkâr olarak faaliyet göstermek isteyen herkes, </a:t>
            </a:r>
          </a:p>
          <a:p>
            <a:endParaRPr lang="tr-TR" dirty="0"/>
          </a:p>
          <a:p>
            <a:pPr marL="285750" indent="-285750">
              <a:buFont typeface="Arial" panose="020B0604020202020204" pitchFamily="34" charset="0"/>
              <a:buChar char="•"/>
            </a:pPr>
            <a:r>
              <a:rPr lang="tr-TR" dirty="0"/>
              <a:t>Vergi kaydı </a:t>
            </a:r>
          </a:p>
          <a:p>
            <a:pPr marL="285750" indent="-285750">
              <a:buFont typeface="Arial" panose="020B0604020202020204" pitchFamily="34" charset="0"/>
              <a:buChar char="•"/>
            </a:pPr>
            <a:r>
              <a:rPr lang="tr-TR" dirty="0"/>
              <a:t>Esnaf ve sanatkâr sicil kaydı</a:t>
            </a:r>
          </a:p>
          <a:p>
            <a:pPr marL="285750" indent="-285750">
              <a:buFont typeface="Arial" panose="020B0604020202020204" pitchFamily="34" charset="0"/>
              <a:buChar char="•"/>
            </a:pPr>
            <a:r>
              <a:rPr lang="tr-TR" dirty="0"/>
              <a:t>Esnaf ve sanatkâr oda kaydı </a:t>
            </a:r>
          </a:p>
          <a:p>
            <a:pPr marL="285750" indent="-285750">
              <a:buFont typeface="Arial" panose="020B0604020202020204" pitchFamily="34" charset="0"/>
              <a:buChar char="•"/>
            </a:pPr>
            <a:r>
              <a:rPr lang="tr-TR" dirty="0"/>
              <a:t>SGK kaydı </a:t>
            </a:r>
          </a:p>
          <a:p>
            <a:pPr marL="285750" indent="-285750">
              <a:buFont typeface="Arial" panose="020B0604020202020204" pitchFamily="34" charset="0"/>
              <a:buChar char="•"/>
            </a:pPr>
            <a:r>
              <a:rPr lang="tr-TR" dirty="0"/>
              <a:t>Ruhsat işlemleri</a:t>
            </a:r>
          </a:p>
          <a:p>
            <a:r>
              <a:rPr lang="tr-TR" dirty="0"/>
              <a:t>aşamalarını tamamlamak zorundadır.</a:t>
            </a:r>
          </a:p>
        </p:txBody>
      </p:sp>
      <p:graphicFrame>
        <p:nvGraphicFramePr>
          <p:cNvPr id="14" name="Diyagram 13"/>
          <p:cNvGraphicFramePr/>
          <p:nvPr>
            <p:extLst>
              <p:ext uri="{D42A27DB-BD31-4B8C-83A1-F6EECF244321}">
                <p14:modId xmlns:p14="http://schemas.microsoft.com/office/powerpoint/2010/main" val="3679058002"/>
              </p:ext>
            </p:extLst>
          </p:nvPr>
        </p:nvGraphicFramePr>
        <p:xfrm>
          <a:off x="888885" y="4343499"/>
          <a:ext cx="10413098" cy="24174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31276" y="1908150"/>
            <a:ext cx="3429000" cy="2371725"/>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3</a:t>
            </a:fld>
            <a:endParaRPr lang="en-US" dirty="0"/>
          </a:p>
        </p:txBody>
      </p:sp>
      <p:pic>
        <p:nvPicPr>
          <p:cNvPr id="8"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9"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0"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1"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2"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3341825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617178" y="1627011"/>
            <a:ext cx="10956513" cy="461665"/>
          </a:xfrm>
          <a:prstGeom prst="rect">
            <a:avLst/>
          </a:prstGeom>
          <a:noFill/>
        </p:spPr>
        <p:txBody>
          <a:bodyPr wrap="square" rtlCol="0">
            <a:spAutoFit/>
          </a:bodyPr>
          <a:lstStyle/>
          <a:p>
            <a:r>
              <a:rPr lang="tr-TR" sz="2400" dirty="0">
                <a:ln w="0"/>
                <a:solidFill>
                  <a:schemeClr val="accent1"/>
                </a:solidFill>
                <a:effectLst>
                  <a:outerShdw blurRad="38100" dist="25400" dir="5400000" algn="ctr" rotWithShape="0">
                    <a:srgbClr val="6E747A">
                      <a:alpha val="43000"/>
                    </a:srgbClr>
                  </a:outerShdw>
                </a:effectLst>
              </a:rPr>
              <a:t>1. Aşama: Vergi Dairesi İşlemleri</a:t>
            </a:r>
          </a:p>
        </p:txBody>
      </p:sp>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0271" y="2258221"/>
            <a:ext cx="4023420" cy="3238413"/>
          </a:xfrm>
          <a:prstGeom prst="rect">
            <a:avLst/>
          </a:prstGeom>
        </p:spPr>
      </p:pic>
      <p:sp>
        <p:nvSpPr>
          <p:cNvPr id="7"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4</a:t>
            </a:fld>
            <a:endParaRPr lang="en-US" dirty="0"/>
          </a:p>
        </p:txBody>
      </p:sp>
      <p:graphicFrame>
        <p:nvGraphicFramePr>
          <p:cNvPr id="2" name="Diyagram 1"/>
          <p:cNvGraphicFramePr/>
          <p:nvPr>
            <p:extLst>
              <p:ext uri="{D42A27DB-BD31-4B8C-83A1-F6EECF244321}">
                <p14:modId xmlns:p14="http://schemas.microsoft.com/office/powerpoint/2010/main" val="2239356205"/>
              </p:ext>
            </p:extLst>
          </p:nvPr>
        </p:nvGraphicFramePr>
        <p:xfrm>
          <a:off x="648864" y="2173931"/>
          <a:ext cx="6549166" cy="43649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9"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0"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1"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2"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ESNAF VE SANATKAR İŞLETMELERİ AÇILIŞ SÜRECİ</a:t>
              </a:r>
            </a:p>
          </p:txBody>
        </p:sp>
        <p:pic>
          <p:nvPicPr>
            <p:cNvPr id="13"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122067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1299821719"/>
              </p:ext>
            </p:extLst>
          </p:nvPr>
        </p:nvGraphicFramePr>
        <p:xfrm>
          <a:off x="997528" y="4418990"/>
          <a:ext cx="10258186" cy="1816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Metin kutusu 26">
            <a:extLst>
              <a:ext uri="{FF2B5EF4-FFF2-40B4-BE49-F238E27FC236}">
                <a16:creationId xmlns:a16="http://schemas.microsoft.com/office/drawing/2014/main" id="{3E2BA513-0A6D-4C00-BDF6-8DA4BE45AFC1}"/>
              </a:ext>
            </a:extLst>
          </p:cNvPr>
          <p:cNvSpPr txBox="1"/>
          <p:nvPr/>
        </p:nvSpPr>
        <p:spPr>
          <a:xfrm>
            <a:off x="3967068" y="1784606"/>
            <a:ext cx="7497905" cy="2246769"/>
          </a:xfrm>
          <a:prstGeom prst="rect">
            <a:avLst/>
          </a:prstGeom>
          <a:noFill/>
        </p:spPr>
        <p:txBody>
          <a:bodyPr wrap="square">
            <a:spAutoFit/>
          </a:bodyPr>
          <a:lstStyle/>
          <a:p>
            <a:pPr marL="0" lvl="1" algn="just"/>
            <a:r>
              <a:rPr lang="tr-TR" sz="2800" kern="0" dirty="0">
                <a:solidFill>
                  <a:srgbClr val="C00000"/>
                </a:solidFill>
              </a:rPr>
              <a:t>İşe başlama bildiriminin ardından </a:t>
            </a:r>
            <a:r>
              <a:rPr lang="tr-TR" sz="2800" b="0" kern="0" dirty="0">
                <a:solidFill>
                  <a:srgbClr val="000000"/>
                </a:solidFill>
              </a:rPr>
              <a:t>Vergi Dairesince </a:t>
            </a:r>
            <a:r>
              <a:rPr lang="tr-TR" sz="2800" b="0" kern="0" dirty="0">
                <a:solidFill>
                  <a:schemeClr val="accent5">
                    <a:lumMod val="75000"/>
                  </a:schemeClr>
                </a:solidFill>
              </a:rPr>
              <a:t>Mükellefiyet Tesisi İşlemi</a:t>
            </a:r>
          </a:p>
          <a:p>
            <a:pPr marL="800100" lvl="1" indent="-342900" algn="just">
              <a:buFont typeface="Wingdings" panose="05000000000000000000" pitchFamily="2" charset="2"/>
              <a:buChar char="Ø"/>
            </a:pPr>
            <a:r>
              <a:rPr lang="tr-TR" sz="2800" kern="0" dirty="0">
                <a:solidFill>
                  <a:srgbClr val="C00000"/>
                </a:solidFill>
              </a:rPr>
              <a:t>Elektronik Yoklama Sistemi</a:t>
            </a:r>
          </a:p>
          <a:p>
            <a:pPr marL="800100" lvl="1" indent="-342900" algn="just">
              <a:buFont typeface="Wingdings" panose="05000000000000000000" pitchFamily="2" charset="2"/>
              <a:buChar char="Ø"/>
            </a:pPr>
            <a:r>
              <a:rPr lang="tr-TR" sz="2800" kern="0" dirty="0">
                <a:solidFill>
                  <a:srgbClr val="C00000"/>
                </a:solidFill>
              </a:rPr>
              <a:t>İş yerinde Yoklama</a:t>
            </a:r>
          </a:p>
          <a:p>
            <a:pPr marL="800100" lvl="1" indent="-342900" algn="just">
              <a:buFont typeface="Wingdings" panose="05000000000000000000" pitchFamily="2" charset="2"/>
              <a:buChar char="Ø"/>
            </a:pPr>
            <a:r>
              <a:rPr lang="tr-TR" sz="2800" kern="0" dirty="0">
                <a:solidFill>
                  <a:srgbClr val="C00000"/>
                </a:solidFill>
              </a:rPr>
              <a:t>15 gün (1 ay)</a:t>
            </a:r>
            <a:endParaRPr lang="tr-TR" sz="2800" b="0" dirty="0"/>
          </a:p>
        </p:txBody>
      </p:sp>
      <p:pic>
        <p:nvPicPr>
          <p:cNvPr id="2" name="Resim 1"/>
          <p:cNvPicPr>
            <a:picLocks noChangeAspect="1"/>
          </p:cNvPicPr>
          <p:nvPr/>
        </p:nvPicPr>
        <p:blipFill rotWithShape="1">
          <a:blip r:embed="rId8"/>
          <a:srcRect l="11846" t="4431" r="31235" b="3833"/>
          <a:stretch/>
        </p:blipFill>
        <p:spPr>
          <a:xfrm>
            <a:off x="166255" y="1579419"/>
            <a:ext cx="3273649" cy="2699338"/>
          </a:xfrm>
          <a:prstGeom prst="rect">
            <a:avLst/>
          </a:prstGeom>
        </p:spPr>
      </p:pic>
      <p:sp>
        <p:nvSpPr>
          <p:cNvPr id="6"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5</a:t>
            </a:fld>
            <a:endParaRPr lang="en-US" dirty="0"/>
          </a:p>
        </p:txBody>
      </p:sp>
      <p:pic>
        <p:nvPicPr>
          <p:cNvPr id="7"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4"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5"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6"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İşe Başlama-Mükellefiyet Tesisi</a:t>
              </a:r>
            </a:p>
          </p:txBody>
        </p:sp>
        <p:pic>
          <p:nvPicPr>
            <p:cNvPr id="17"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714592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428098" y="1573855"/>
            <a:ext cx="9426730" cy="2339102"/>
          </a:xfrm>
          <a:prstGeom prst="rect">
            <a:avLst/>
          </a:prstGeom>
        </p:spPr>
        <p:txBody>
          <a:bodyPr wrap="square">
            <a:spAutoFit/>
          </a:bodyPr>
          <a:lstStyle/>
          <a:p>
            <a:pPr lvl="0" algn="just" eaLnBrk="0" fontAlgn="base" hangingPunct="0">
              <a:spcAft>
                <a:spcPct val="0"/>
              </a:spcAft>
              <a:defRPr/>
            </a:pPr>
            <a:endParaRPr lang="tr-TR" altLang="tr-TR" sz="1600" b="1" kern="0" dirty="0">
              <a:solidFill>
                <a:srgbClr val="000000"/>
              </a:solidFill>
              <a:cs typeface="Times New Roman" pitchFamily="18" charset="0"/>
              <a:hlinkClick r:id="rId3"/>
            </a:endParaRPr>
          </a:p>
          <a:p>
            <a:pPr lvl="0" algn="just" eaLnBrk="0" fontAlgn="base" hangingPunct="0">
              <a:spcAft>
                <a:spcPct val="0"/>
              </a:spcAft>
              <a:defRPr/>
            </a:pPr>
            <a:r>
              <a:rPr lang="tr-TR" altLang="tr-TR" sz="1600" b="1" kern="0" dirty="0">
                <a:solidFill>
                  <a:srgbClr val="000000"/>
                </a:solidFill>
                <a:cs typeface="Times New Roman" pitchFamily="18" charset="0"/>
                <a:hlinkClick r:id="rId3"/>
              </a:rPr>
              <a:t>Basit Usulde Ticari Kazanç Elde Edenler</a:t>
            </a:r>
            <a:endParaRPr lang="tr-TR" altLang="tr-TR" sz="1600" b="1" kern="0" dirty="0">
              <a:solidFill>
                <a:srgbClr val="000000"/>
              </a:solidFill>
              <a:cs typeface="Times New Roman" pitchFamily="18" charset="0"/>
            </a:endParaRPr>
          </a:p>
          <a:p>
            <a:pPr marL="285750" indent="-285750" fontAlgn="base">
              <a:buFont typeface="Arial" panose="020B0604020202020204" pitchFamily="34" charset="0"/>
              <a:buChar char="•"/>
            </a:pPr>
            <a:r>
              <a:rPr lang="tr-TR" sz="1600" u="sng" dirty="0">
                <a:solidFill>
                  <a:srgbClr val="C00000"/>
                </a:solidFill>
              </a:rPr>
              <a:t>Gelir Vergisinden istisnadır</a:t>
            </a:r>
            <a:r>
              <a:rPr lang="tr-TR" sz="1600" dirty="0"/>
              <a:t>.</a:t>
            </a:r>
          </a:p>
          <a:p>
            <a:pPr marL="285750" indent="-285750" fontAlgn="base">
              <a:buFont typeface="Arial" panose="020B0604020202020204" pitchFamily="34" charset="0"/>
              <a:buChar char="•"/>
            </a:pPr>
            <a:r>
              <a:rPr lang="tr-TR" sz="1600" u="sng" dirty="0">
                <a:solidFill>
                  <a:srgbClr val="C00000"/>
                </a:solidFill>
              </a:rPr>
              <a:t>Defter tutma mecburiyetleri yoktur</a:t>
            </a:r>
            <a:r>
              <a:rPr lang="tr-TR" sz="1600" dirty="0"/>
              <a:t>. </a:t>
            </a:r>
          </a:p>
          <a:p>
            <a:pPr marL="285750" indent="-285750" fontAlgn="base">
              <a:buFont typeface="Arial" panose="020B0604020202020204" pitchFamily="34" charset="0"/>
              <a:buChar char="•"/>
            </a:pPr>
            <a:r>
              <a:rPr lang="tr-TR" sz="1600" dirty="0">
                <a:solidFill>
                  <a:srgbClr val="00B050"/>
                </a:solidFill>
              </a:rPr>
              <a:t>Gelir Vergisi ve </a:t>
            </a:r>
            <a:r>
              <a:rPr lang="tr-TR" sz="1600" dirty="0"/>
              <a:t>Geçici Vergi </a:t>
            </a:r>
            <a:r>
              <a:rPr lang="tr-TR" sz="1600" dirty="0">
                <a:solidFill>
                  <a:srgbClr val="00B050"/>
                </a:solidFill>
              </a:rPr>
              <a:t>Beyannamesi</a:t>
            </a:r>
            <a:r>
              <a:rPr lang="tr-TR" sz="1600" dirty="0"/>
              <a:t> verme zorunluluğu yoktur.</a:t>
            </a:r>
          </a:p>
          <a:p>
            <a:pPr marL="285750" indent="-285750" fontAlgn="base">
              <a:buFont typeface="Arial" panose="020B0604020202020204" pitchFamily="34" charset="0"/>
              <a:buChar char="•"/>
            </a:pPr>
            <a:r>
              <a:rPr lang="tr-TR" sz="1600" dirty="0">
                <a:solidFill>
                  <a:srgbClr val="00B050"/>
                </a:solidFill>
              </a:rPr>
              <a:t>Mal ve hizmet teslimleri KDV den istisnadır.</a:t>
            </a:r>
          </a:p>
          <a:p>
            <a:pPr marL="285750" indent="-285750" fontAlgn="base">
              <a:buFont typeface="Arial" panose="020B0604020202020204" pitchFamily="34" charset="0"/>
              <a:buChar char="•"/>
            </a:pPr>
            <a:r>
              <a:rPr lang="tr-TR" sz="1600" u="sng" dirty="0">
                <a:solidFill>
                  <a:srgbClr val="C00000"/>
                </a:solidFill>
              </a:rPr>
              <a:t>Fatura, perakende satış fişi gibi belgeleri düzenlemek zorundadır</a:t>
            </a:r>
            <a:r>
              <a:rPr lang="tr-TR" sz="1600" dirty="0"/>
              <a:t>.</a:t>
            </a:r>
          </a:p>
          <a:p>
            <a:pPr marL="285750" indent="-285750" fontAlgn="base">
              <a:buFont typeface="Arial" panose="020B0604020202020204" pitchFamily="34" charset="0"/>
              <a:buChar char="•"/>
            </a:pPr>
            <a:r>
              <a:rPr lang="tr-TR" sz="1600" dirty="0"/>
              <a:t>Alınan ve verilen belgelerin kayıtları Defter Beyan Sistemine kaydı yapılır.</a:t>
            </a:r>
          </a:p>
          <a:p>
            <a:pPr marL="285750" indent="-285750" fontAlgn="base">
              <a:buFont typeface="Arial" panose="020B0604020202020204" pitchFamily="34" charset="0"/>
              <a:buChar char="•"/>
            </a:pPr>
            <a:r>
              <a:rPr lang="tr-TR" dirty="0"/>
              <a:t>Sigortalı çalışanı var ise Muhtasar beyannamesi verir.</a:t>
            </a:r>
          </a:p>
        </p:txBody>
      </p:sp>
      <p:sp>
        <p:nvSpPr>
          <p:cNvPr id="6" name="Dikdörtgen 5"/>
          <p:cNvSpPr/>
          <p:nvPr/>
        </p:nvSpPr>
        <p:spPr>
          <a:xfrm>
            <a:off x="414474" y="3697513"/>
            <a:ext cx="10006832" cy="1815882"/>
          </a:xfrm>
          <a:prstGeom prst="rect">
            <a:avLst/>
          </a:prstGeom>
        </p:spPr>
        <p:txBody>
          <a:bodyPr wrap="square">
            <a:spAutoFit/>
          </a:bodyPr>
          <a:lstStyle/>
          <a:p>
            <a:endParaRPr lang="tr-TR" altLang="tr-TR" sz="1600" b="1" u="sng" kern="0" dirty="0">
              <a:solidFill>
                <a:srgbClr val="0070C0"/>
              </a:solidFill>
              <a:cs typeface="Times New Roman" pitchFamily="18" charset="0"/>
            </a:endParaRPr>
          </a:p>
          <a:p>
            <a:r>
              <a:rPr lang="tr-TR" altLang="tr-TR" sz="1600" b="1" u="sng" kern="0" dirty="0">
                <a:solidFill>
                  <a:srgbClr val="0070C0"/>
                </a:solidFill>
                <a:cs typeface="Times New Roman" pitchFamily="18" charset="0"/>
              </a:rPr>
              <a:t>İşletme Defteri Tutanlar (Gerçek Usulde Vergilendirme)</a:t>
            </a:r>
          </a:p>
          <a:p>
            <a:pPr marL="285750" indent="-285750">
              <a:buFont typeface="Arial" panose="020B0604020202020204" pitchFamily="34" charset="0"/>
              <a:buChar char="•"/>
            </a:pPr>
            <a:r>
              <a:rPr lang="tr-TR" sz="1600" kern="0" dirty="0">
                <a:solidFill>
                  <a:sysClr val="windowText" lastClr="000000"/>
                </a:solidFill>
              </a:rPr>
              <a:t>Bu usule tabi esnafların kazançları elde ettikleri hasılatlar ile giderler arasındaki </a:t>
            </a:r>
            <a:r>
              <a:rPr lang="tr-TR" sz="1600" kern="0" dirty="0">
                <a:solidFill>
                  <a:srgbClr val="C00000"/>
                </a:solidFill>
              </a:rPr>
              <a:t>müspet farktan </a:t>
            </a:r>
            <a:r>
              <a:rPr lang="tr-TR" sz="1600" kern="0" dirty="0">
                <a:solidFill>
                  <a:sysClr val="windowText" lastClr="000000"/>
                </a:solidFill>
              </a:rPr>
              <a:t>oluşur.</a:t>
            </a:r>
          </a:p>
          <a:p>
            <a:pPr marL="285750" indent="-285750">
              <a:buFont typeface="Arial" panose="020B0604020202020204" pitchFamily="34" charset="0"/>
              <a:buChar char="•"/>
            </a:pPr>
            <a:r>
              <a:rPr lang="tr-TR" sz="1600" kern="0" dirty="0">
                <a:solidFill>
                  <a:sysClr val="windowText" lastClr="000000"/>
                </a:solidFill>
              </a:rPr>
              <a:t>İşletme hesabı esasına göre defter tutan mükelleflerin </a:t>
            </a:r>
            <a:r>
              <a:rPr lang="tr-TR" sz="1600" u="sng" kern="0" dirty="0">
                <a:solidFill>
                  <a:srgbClr val="C00000"/>
                </a:solidFill>
              </a:rPr>
              <a:t>Defter-Beyan Sistemini kullanması zorunludur</a:t>
            </a:r>
            <a:r>
              <a:rPr lang="tr-TR" sz="1600" kern="0" dirty="0">
                <a:solidFill>
                  <a:sysClr val="windowText" lastClr="000000"/>
                </a:solidFill>
              </a:rPr>
              <a:t>.</a:t>
            </a:r>
          </a:p>
          <a:p>
            <a:pPr marL="285750" indent="-285750">
              <a:buFont typeface="Arial" panose="020B0604020202020204" pitchFamily="34" charset="0"/>
              <a:buChar char="•"/>
            </a:pPr>
            <a:r>
              <a:rPr lang="tr-TR" sz="1600" kern="0" dirty="0">
                <a:solidFill>
                  <a:sysClr val="windowText" lastClr="000000"/>
                </a:solidFill>
              </a:rPr>
              <a:t>Yıllık Gelir Vergisi Beyannamesi, KDV Beyannamesi ve diğer beyannameler Defter beyan sistemi üzerinden gönderilebilir. </a:t>
            </a:r>
          </a:p>
          <a:p>
            <a:pPr marL="285750" indent="-285750">
              <a:buFont typeface="Arial" panose="020B0604020202020204" pitchFamily="34" charset="0"/>
              <a:buChar char="•"/>
            </a:pPr>
            <a:r>
              <a:rPr lang="tr-TR" sz="1600" kern="0" dirty="0">
                <a:solidFill>
                  <a:sysClr val="windowText" lastClr="000000"/>
                </a:solidFill>
              </a:rPr>
              <a:t>Elektronik ortamda tutulan defterlerin </a:t>
            </a:r>
            <a:r>
              <a:rPr lang="tr-TR" sz="1600" kern="0" dirty="0">
                <a:solidFill>
                  <a:srgbClr val="C00000"/>
                </a:solidFill>
              </a:rPr>
              <a:t>tasdik zorunluluğu yoktur</a:t>
            </a:r>
            <a:r>
              <a:rPr lang="tr-TR" sz="1600" kern="0" dirty="0">
                <a:solidFill>
                  <a:sysClr val="windowText" lastClr="000000"/>
                </a:solidFill>
              </a:rPr>
              <a:t>.</a:t>
            </a:r>
          </a:p>
        </p:txBody>
      </p:sp>
      <p:pic>
        <p:nvPicPr>
          <p:cNvPr id="1026" name="Picture 2" descr="Vergi borcu yapılandırmasında detaylar belli oldu - Turizm Günlüğü"/>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177" t="14279" r="8449"/>
          <a:stretch/>
        </p:blipFill>
        <p:spPr bwMode="auto">
          <a:xfrm>
            <a:off x="10392402" y="1369907"/>
            <a:ext cx="1660837" cy="1326896"/>
          </a:xfrm>
          <a:prstGeom prst="rect">
            <a:avLst/>
          </a:prstGeom>
          <a:noFill/>
          <a:extLst>
            <a:ext uri="{909E8E84-426E-40DD-AFC4-6F175D3DCCD1}">
              <a14:hiddenFill xmlns:a14="http://schemas.microsoft.com/office/drawing/2010/main">
                <a:solidFill>
                  <a:srgbClr val="FFFFFF"/>
                </a:solidFill>
              </a14:hiddenFill>
            </a:ext>
          </a:extLst>
        </p:spPr>
      </p:pic>
      <p:sp>
        <p:nvSpPr>
          <p:cNvPr id="9"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6</a:t>
            </a:fld>
            <a:endParaRPr lang="en-US" dirty="0"/>
          </a:p>
        </p:txBody>
      </p:sp>
      <p:pic>
        <p:nvPicPr>
          <p:cNvPr id="10" name="Picture 5">
            <a:extLst>
              <a:ext uri="{FF2B5EF4-FFF2-40B4-BE49-F238E27FC236}">
                <a16:creationId xmlns:a16="http://schemas.microsoft.com/office/drawing/2014/main" id="{22181FDD-4234-4FE0-BE65-77B6147F63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1"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2" name="Picture 40">
              <a:extLst>
                <a:ext uri="{FF2B5EF4-FFF2-40B4-BE49-F238E27FC236}">
                  <a16:creationId xmlns:a16="http://schemas.microsoft.com/office/drawing/2014/main" id="{BC275D45-3906-435E-AA54-2BF0F30A1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3"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Vergilendirme Türleri</a:t>
              </a:r>
            </a:p>
          </p:txBody>
        </p:sp>
        <p:pic>
          <p:nvPicPr>
            <p:cNvPr id="14" name="Picture 32">
              <a:extLst>
                <a:ext uri="{FF2B5EF4-FFF2-40B4-BE49-F238E27FC236}">
                  <a16:creationId xmlns:a16="http://schemas.microsoft.com/office/drawing/2014/main" id="{3E13E32A-DE6E-47ED-BBDC-69569DEA1D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pic>
        <p:nvPicPr>
          <p:cNvPr id="15" name="Picture 155" descr="D:\Users\yuksel_sinem\Desktop\LOGOLAR ve AFİŞLER\DBS LOG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350017" y="3060952"/>
            <a:ext cx="1660837" cy="11372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472">
            <a:extLst>
              <a:ext uri="{FF2B5EF4-FFF2-40B4-BE49-F238E27FC236}">
                <a16:creationId xmlns:a16="http://schemas.microsoft.com/office/drawing/2014/main" id="{496960E6-76E6-53E1-1971-F636D096188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81001" y="4791746"/>
            <a:ext cx="1470157" cy="1206861"/>
          </a:xfrm>
          <a:prstGeom prst="rect">
            <a:avLst/>
          </a:prstGeom>
          <a:ln w="1270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046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ext uri="{D42A27DB-BD31-4B8C-83A1-F6EECF244321}">
                <p14:modId xmlns:p14="http://schemas.microsoft.com/office/powerpoint/2010/main" val="3450379854"/>
              </p:ext>
            </p:extLst>
          </p:nvPr>
        </p:nvGraphicFramePr>
        <p:xfrm>
          <a:off x="356369" y="1890255"/>
          <a:ext cx="8158368" cy="44660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ergiden Düşülebilen Giderler! Vergiden Muaf Kalemler Listesi 2022 - Blog  Aracı"/>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40877" y="2266145"/>
            <a:ext cx="3342968" cy="2664541"/>
          </a:xfrm>
          <a:prstGeom prst="rect">
            <a:avLst/>
          </a:prstGeom>
          <a:noFill/>
          <a:extLst>
            <a:ext uri="{909E8E84-426E-40DD-AFC4-6F175D3DCCD1}">
              <a14:hiddenFill xmlns:a14="http://schemas.microsoft.com/office/drawing/2010/main">
                <a:solidFill>
                  <a:srgbClr val="FFFFFF"/>
                </a:solidFill>
              </a14:hiddenFill>
            </a:ext>
          </a:extLst>
        </p:spPr>
      </p:pic>
      <p:sp>
        <p:nvSpPr>
          <p:cNvPr id="5" name="Slayt Numarası Yer Tutucusu 1"/>
          <p:cNvSpPr>
            <a:spLocks noGrp="1"/>
          </p:cNvSpPr>
          <p:nvPr>
            <p:ph type="sldNum" sz="quarter" idx="12"/>
          </p:nvPr>
        </p:nvSpPr>
        <p:spPr>
          <a:xfrm>
            <a:off x="9020802" y="6356350"/>
            <a:ext cx="2743200" cy="365125"/>
          </a:xfrm>
        </p:spPr>
        <p:txBody>
          <a:bodyPr/>
          <a:lstStyle/>
          <a:p>
            <a:pPr>
              <a:defRPr/>
            </a:pPr>
            <a:fld id="{E3C93C41-1626-49BD-933E-E65483083329}" type="slidenum">
              <a:rPr lang="en-US" smtClean="0"/>
              <a:pPr>
                <a:defRPr/>
              </a:pPr>
              <a:t>7</a:t>
            </a:fld>
            <a:endParaRPr lang="en-US" dirty="0"/>
          </a:p>
        </p:txBody>
      </p:sp>
      <p:pic>
        <p:nvPicPr>
          <p:cNvPr id="6"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7"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9"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0"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Vergilendirme Türleri</a:t>
              </a:r>
            </a:p>
          </p:txBody>
        </p:sp>
        <p:pic>
          <p:nvPicPr>
            <p:cNvPr id="11"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2638534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418">
            <a:extLst>
              <a:ext uri="{FF2B5EF4-FFF2-40B4-BE49-F238E27FC236}">
                <a16:creationId xmlns:a16="http://schemas.microsoft.com/office/drawing/2014/main" id="{C449D36E-2189-E784-8D5A-059F21E234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6999" y="1234353"/>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415">
            <a:extLst>
              <a:ext uri="{FF2B5EF4-FFF2-40B4-BE49-F238E27FC236}">
                <a16:creationId xmlns:a16="http://schemas.microsoft.com/office/drawing/2014/main" id="{EF5D1666-9785-6569-67BB-AF3209B99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2574" y="1237258"/>
            <a:ext cx="1652587" cy="16589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419">
            <a:extLst>
              <a:ext uri="{FF2B5EF4-FFF2-40B4-BE49-F238E27FC236}">
                <a16:creationId xmlns:a16="http://schemas.microsoft.com/office/drawing/2014/main" id="{647A984D-80C8-9405-4DCF-C1A0AE05DF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6773" y="1307749"/>
            <a:ext cx="1000125" cy="1006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447">
            <a:extLst>
              <a:ext uri="{FF2B5EF4-FFF2-40B4-BE49-F238E27FC236}">
                <a16:creationId xmlns:a16="http://schemas.microsoft.com/office/drawing/2014/main" id="{98504978-EAED-5113-CBAB-5AA201AE50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77353" y="4535080"/>
            <a:ext cx="1932578" cy="19325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Perakende Satış Fişi">
            <a:extLst>
              <a:ext uri="{FF2B5EF4-FFF2-40B4-BE49-F238E27FC236}">
                <a16:creationId xmlns:a16="http://schemas.microsoft.com/office/drawing/2014/main" id="{B09AC657-DE06-0BCA-E59D-AADB7272E99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1898" y="4476319"/>
            <a:ext cx="1400587" cy="18800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tura ve Faturaya Dayalı İcra Takibi | Avukat Asilcan Tuzcu">
            <a:extLst>
              <a:ext uri="{FF2B5EF4-FFF2-40B4-BE49-F238E27FC236}">
                <a16:creationId xmlns:a16="http://schemas.microsoft.com/office/drawing/2014/main" id="{D7B32E2C-5216-ED42-3908-9A0E2DBB7C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1369" y="1664836"/>
            <a:ext cx="2188842" cy="1989283"/>
          </a:xfrm>
          <a:prstGeom prst="rect">
            <a:avLst/>
          </a:prstGeom>
          <a:noFill/>
          <a:extLst>
            <a:ext uri="{909E8E84-426E-40DD-AFC4-6F175D3DCCD1}">
              <a14:hiddenFill xmlns:a14="http://schemas.microsoft.com/office/drawing/2010/main">
                <a:solidFill>
                  <a:srgbClr val="FFFFFF"/>
                </a:solidFill>
              </a14:hiddenFill>
            </a:ext>
          </a:extLst>
        </p:spPr>
      </p:pic>
      <p:sp>
        <p:nvSpPr>
          <p:cNvPr id="2" name="Metin kutusu 1"/>
          <p:cNvSpPr txBox="1"/>
          <p:nvPr/>
        </p:nvSpPr>
        <p:spPr>
          <a:xfrm>
            <a:off x="422354" y="1664836"/>
            <a:ext cx="7088898" cy="3517886"/>
          </a:xfrm>
          <a:prstGeom prst="rect">
            <a:avLst/>
          </a:prstGeom>
          <a:noFill/>
        </p:spPr>
        <p:txBody>
          <a:bodyPr wrap="square" rtlCol="0">
            <a:spAutoFit/>
          </a:bodyPr>
          <a:lstStyle/>
          <a:p>
            <a:r>
              <a:rPr lang="tr-TR" b="1" dirty="0"/>
              <a:t>Müşterilere verilecek belgeler</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İşletme Hesabı</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Anlaşmalı matbaalar veya</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altLang="tr-TR" kern="0" dirty="0">
                <a:solidFill>
                  <a:srgbClr val="000000"/>
                </a:solidFill>
              </a:rPr>
              <a:t>Noterlere tasdik ettirilmiş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Basit Usule Tabi Mükellefler</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Türkiye Esnaf ve Sanatkârları Konfederasyonu (TESK) </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dirty="0"/>
              <a:t>Oda veya Birlikten temin edilir. </a:t>
            </a:r>
          </a:p>
          <a:p>
            <a:pPr marL="520700" lvl="0" indent="-342900" algn="just" eaLnBrk="0" fontAlgn="base" hangingPunct="0">
              <a:lnSpc>
                <a:spcPct val="90000"/>
              </a:lnSpc>
              <a:spcBef>
                <a:spcPts val="600"/>
              </a:spcBef>
              <a:spcAft>
                <a:spcPts val="600"/>
              </a:spcAft>
              <a:buClr>
                <a:srgbClr val="C00000"/>
              </a:buClr>
              <a:buFont typeface="Arial" pitchFamily="34" charset="0"/>
              <a:buChar char="►"/>
              <a:defRPr/>
            </a:pPr>
            <a:r>
              <a:rPr lang="tr-TR" kern="0" dirty="0">
                <a:solidFill>
                  <a:srgbClr val="000000"/>
                </a:solidFill>
              </a:rPr>
              <a:t>Vergiden Muaf Esnaf</a:t>
            </a:r>
          </a:p>
          <a:p>
            <a:pPr marL="977900" lvl="1" indent="-342900" algn="just" eaLnBrk="0" fontAlgn="base" hangingPunct="0">
              <a:lnSpc>
                <a:spcPct val="90000"/>
              </a:lnSpc>
              <a:spcBef>
                <a:spcPts val="600"/>
              </a:spcBef>
              <a:spcAft>
                <a:spcPts val="600"/>
              </a:spcAft>
              <a:buClr>
                <a:srgbClr val="C00000"/>
              </a:buClr>
              <a:buFont typeface="Arial" pitchFamily="34" charset="0"/>
              <a:buChar char="►"/>
              <a:defRPr/>
            </a:pPr>
            <a:r>
              <a:rPr lang="tr-TR" kern="0" dirty="0">
                <a:solidFill>
                  <a:srgbClr val="000000"/>
                </a:solidFill>
              </a:rPr>
              <a:t>Muafiyet belgesi</a:t>
            </a:r>
          </a:p>
        </p:txBody>
      </p:sp>
      <p:pic>
        <p:nvPicPr>
          <p:cNvPr id="3" name="Picture 2" descr="İnternet Üzerinden Kendi Ürettikleri Ürünleri Satanlar Artık Vergi  Ödemeyecek | by Mali Müşavir Evren Özmen-CPA Evren ÖZMEN | Türkçe Yayın |  Mediu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79508" y="3324373"/>
            <a:ext cx="2463078" cy="2708641"/>
          </a:xfrm>
          <a:prstGeom prst="rect">
            <a:avLst/>
          </a:prstGeom>
          <a:noFill/>
          <a:extLst>
            <a:ext uri="{909E8E84-426E-40DD-AFC4-6F175D3DCCD1}">
              <a14:hiddenFill xmlns:a14="http://schemas.microsoft.com/office/drawing/2010/main">
                <a:solidFill>
                  <a:srgbClr val="FFFFFF"/>
                </a:solidFill>
              </a14:hiddenFill>
            </a:ext>
          </a:extLst>
        </p:spPr>
      </p:pic>
      <p:sp>
        <p:nvSpPr>
          <p:cNvPr id="12" name="Slayt Numarası Yer Tutucusu 1"/>
          <p:cNvSpPr txBox="1">
            <a:spLocks/>
          </p:cNvSpPr>
          <p:nvPr/>
        </p:nvSpPr>
        <p:spPr>
          <a:xfrm>
            <a:off x="9020802"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C93C41-1626-49BD-933E-E65483083329}" type="slidenum">
              <a:rPr lang="en-US" smtClean="0"/>
              <a:pPr>
                <a:defRPr/>
              </a:pPr>
              <a:t>8</a:t>
            </a:fld>
            <a:endParaRPr lang="en-US" dirty="0"/>
          </a:p>
        </p:txBody>
      </p:sp>
      <p:pic>
        <p:nvPicPr>
          <p:cNvPr id="13" name="Picture 5">
            <a:extLst>
              <a:ext uri="{FF2B5EF4-FFF2-40B4-BE49-F238E27FC236}">
                <a16:creationId xmlns:a16="http://schemas.microsoft.com/office/drawing/2014/main" id="{22181FDD-4234-4FE0-BE65-77B6147F63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14"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15" name="Picture 40">
              <a:extLst>
                <a:ext uri="{FF2B5EF4-FFF2-40B4-BE49-F238E27FC236}">
                  <a16:creationId xmlns:a16="http://schemas.microsoft.com/office/drawing/2014/main" id="{BC275D45-3906-435E-AA54-2BF0F30A193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16"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Belge Düzeni</a:t>
              </a:r>
            </a:p>
          </p:txBody>
        </p:sp>
        <p:pic>
          <p:nvPicPr>
            <p:cNvPr id="17" name="Picture 32">
              <a:extLst>
                <a:ext uri="{FF2B5EF4-FFF2-40B4-BE49-F238E27FC236}">
                  <a16:creationId xmlns:a16="http://schemas.microsoft.com/office/drawing/2014/main" id="{3E13E32A-DE6E-47ED-BBDC-69569DEA1D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spTree>
    <p:extLst>
      <p:ext uri="{BB962C8B-B14F-4D97-AF65-F5344CB8AC3E}">
        <p14:creationId xmlns:p14="http://schemas.microsoft.com/office/powerpoint/2010/main" val="4211320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a:extLst>
              <a:ext uri="{FF2B5EF4-FFF2-40B4-BE49-F238E27FC236}">
                <a16:creationId xmlns:a16="http://schemas.microsoft.com/office/drawing/2014/main" id="{EC43477B-2DA6-9E5F-E421-2F8256BE0DB3}"/>
              </a:ext>
            </a:extLst>
          </p:cNvPr>
          <p:cNvSpPr txBox="1">
            <a:spLocks/>
          </p:cNvSpPr>
          <p:nvPr/>
        </p:nvSpPr>
        <p:spPr>
          <a:xfrm>
            <a:off x="9136151" y="2434786"/>
            <a:ext cx="2229757" cy="374415"/>
          </a:xfrm>
          <a:prstGeom prst="rect">
            <a:avLst/>
          </a:prstGeom>
        </p:spPr>
        <p:txBody>
          <a:bodyPr vert="horz" lIns="91440" tIns="45720" rIns="91440" bIns="45720" rtlCol="0">
            <a:normAutofit fontScale="92500" lnSpcReduction="20000"/>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Clr>
                <a:srgbClr val="0F6FC6"/>
              </a:buClr>
              <a:buFont typeface="Arial" pitchFamily="34" charset="0"/>
              <a:buNone/>
            </a:pPr>
            <a:endParaRPr lang="tr-TR" b="1" dirty="0">
              <a:solidFill>
                <a:srgbClr val="712629"/>
              </a:solidFill>
            </a:endParaRPr>
          </a:p>
          <a:p>
            <a:pPr>
              <a:buClr>
                <a:srgbClr val="0F6FC6"/>
              </a:buClr>
            </a:pPr>
            <a:endParaRPr lang="tr-TR" dirty="0">
              <a:solidFill>
                <a:prstClr val="black">
                  <a:lumMod val="65000"/>
                  <a:lumOff val="35000"/>
                </a:prstClr>
              </a:solidFill>
            </a:endParaRPr>
          </a:p>
        </p:txBody>
      </p:sp>
      <p:sp>
        <p:nvSpPr>
          <p:cNvPr id="9" name="Dikdörtgen 8">
            <a:extLst>
              <a:ext uri="{FF2B5EF4-FFF2-40B4-BE49-F238E27FC236}">
                <a16:creationId xmlns:a16="http://schemas.microsoft.com/office/drawing/2014/main" id="{48DCACC5-8CE9-9768-37E6-FBB625F3FCDE}"/>
              </a:ext>
            </a:extLst>
          </p:cNvPr>
          <p:cNvSpPr/>
          <p:nvPr/>
        </p:nvSpPr>
        <p:spPr>
          <a:xfrm>
            <a:off x="2463288" y="1968666"/>
            <a:ext cx="8256215" cy="2308324"/>
          </a:xfrm>
          <a:prstGeom prst="rect">
            <a:avLst/>
          </a:prstGeom>
        </p:spPr>
        <p:txBody>
          <a:bodyPr wrap="square">
            <a:spAutoFit/>
          </a:bodyPr>
          <a:lstStyle/>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a:p>
            <a:endParaRPr lang="tr-TR" b="1" dirty="0">
              <a:solidFill>
                <a:prstClr val="white"/>
              </a:solidFill>
              <a:cs typeface="Arial" charset="0"/>
            </a:endParaRPr>
          </a:p>
        </p:txBody>
      </p:sp>
      <p:pic>
        <p:nvPicPr>
          <p:cNvPr id="29" name="Picture 471">
            <a:extLst>
              <a:ext uri="{FF2B5EF4-FFF2-40B4-BE49-F238E27FC236}">
                <a16:creationId xmlns:a16="http://schemas.microsoft.com/office/drawing/2014/main" id="{78CCA9DF-9338-E44D-7C73-D200B87F8A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7474" y="2288374"/>
            <a:ext cx="1120601" cy="92837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 name="Picture 472">
            <a:extLst>
              <a:ext uri="{FF2B5EF4-FFF2-40B4-BE49-F238E27FC236}">
                <a16:creationId xmlns:a16="http://schemas.microsoft.com/office/drawing/2014/main" id="{D7CA3D0A-B7FE-EFF7-4AC3-B721A6B98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06597" y="2205546"/>
            <a:ext cx="1120600" cy="10392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2" name="Picture 474">
            <a:extLst>
              <a:ext uri="{FF2B5EF4-FFF2-40B4-BE49-F238E27FC236}">
                <a16:creationId xmlns:a16="http://schemas.microsoft.com/office/drawing/2014/main" id="{014E7774-E275-334E-7D5C-00088969F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6819" y="4657401"/>
            <a:ext cx="976097" cy="69358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34" name="Slayt Numarası Yer Tutucusu 1"/>
          <p:cNvSpPr txBox="1">
            <a:spLocks/>
          </p:cNvSpPr>
          <p:nvPr/>
        </p:nvSpPr>
        <p:spPr>
          <a:xfrm>
            <a:off x="9020802" y="6356350"/>
            <a:ext cx="2743200" cy="365125"/>
          </a:xfrm>
          <a:prstGeom prst="rect">
            <a:avLst/>
          </a:prstGeom>
        </p:spPr>
        <p:txBody>
          <a:bodyPr vert="horz" lIns="91440" tIns="45720" rIns="91440" bIns="45720" rtlCol="0" anchor="ct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3C93C41-1626-49BD-933E-E65483083329}" type="slidenum">
              <a:rPr lang="en-US" smtClean="0"/>
              <a:pPr>
                <a:defRPr/>
              </a:pPr>
              <a:t>9</a:t>
            </a:fld>
            <a:endParaRPr lang="en-US" dirty="0"/>
          </a:p>
        </p:txBody>
      </p:sp>
      <p:pic>
        <p:nvPicPr>
          <p:cNvPr id="35" name="Picture 5">
            <a:extLst>
              <a:ext uri="{FF2B5EF4-FFF2-40B4-BE49-F238E27FC236}">
                <a16:creationId xmlns:a16="http://schemas.microsoft.com/office/drawing/2014/main" id="{22181FDD-4234-4FE0-BE65-77B6147F63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1259" y="-2074566"/>
            <a:ext cx="4161482" cy="4149132"/>
          </a:xfrm>
          <a:prstGeom prst="rect">
            <a:avLst/>
          </a:prstGeom>
        </p:spPr>
      </p:pic>
      <p:grpSp>
        <p:nvGrpSpPr>
          <p:cNvPr id="36" name="Grup 4">
            <a:extLst>
              <a:ext uri="{FF2B5EF4-FFF2-40B4-BE49-F238E27FC236}">
                <a16:creationId xmlns:a16="http://schemas.microsoft.com/office/drawing/2014/main" id="{69F14ECB-FACC-4AE5-ADAA-EAFB0A3149A2}"/>
              </a:ext>
            </a:extLst>
          </p:cNvPr>
          <p:cNvGrpSpPr/>
          <p:nvPr/>
        </p:nvGrpSpPr>
        <p:grpSpPr>
          <a:xfrm>
            <a:off x="2909016" y="610620"/>
            <a:ext cx="7360775" cy="857217"/>
            <a:chOff x="423213" y="2065375"/>
            <a:chExt cx="6346485" cy="526270"/>
          </a:xfrm>
        </p:grpSpPr>
        <p:pic>
          <p:nvPicPr>
            <p:cNvPr id="37" name="Picture 40">
              <a:extLst>
                <a:ext uri="{FF2B5EF4-FFF2-40B4-BE49-F238E27FC236}">
                  <a16:creationId xmlns:a16="http://schemas.microsoft.com/office/drawing/2014/main" id="{BC275D45-3906-435E-AA54-2BF0F30A19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2067" y="2065375"/>
              <a:ext cx="6287631" cy="451587"/>
            </a:xfrm>
            <a:prstGeom prst="rect">
              <a:avLst/>
            </a:prstGeom>
          </p:spPr>
        </p:pic>
        <p:sp>
          <p:nvSpPr>
            <p:cNvPr id="38" name="Content Placeholder 2">
              <a:extLst>
                <a:ext uri="{FF2B5EF4-FFF2-40B4-BE49-F238E27FC236}">
                  <a16:creationId xmlns:a16="http://schemas.microsoft.com/office/drawing/2014/main" id="{40FF9C46-B947-4B60-AE02-40F780D172EF}"/>
                </a:ext>
              </a:extLst>
            </p:cNvPr>
            <p:cNvSpPr txBox="1">
              <a:spLocks/>
            </p:cNvSpPr>
            <p:nvPr/>
          </p:nvSpPr>
          <p:spPr>
            <a:xfrm>
              <a:off x="880946" y="2081233"/>
              <a:ext cx="5822087" cy="51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1" indent="0" algn="ctr">
                <a:lnSpc>
                  <a:spcPct val="170000"/>
                </a:lnSpc>
                <a:buNone/>
              </a:pPr>
              <a:r>
                <a:rPr lang="tr-TR" sz="2000" b="1" dirty="0">
                  <a:solidFill>
                    <a:srgbClr val="D8AD66"/>
                  </a:solidFill>
                </a:rPr>
                <a:t>Vergisel Konularda Elektronik Hizmetler</a:t>
              </a:r>
            </a:p>
          </p:txBody>
        </p:sp>
        <p:pic>
          <p:nvPicPr>
            <p:cNvPr id="39" name="Picture 32">
              <a:extLst>
                <a:ext uri="{FF2B5EF4-FFF2-40B4-BE49-F238E27FC236}">
                  <a16:creationId xmlns:a16="http://schemas.microsoft.com/office/drawing/2014/main" id="{3E13E32A-DE6E-47ED-BBDC-69569DEA1D2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3213" y="2065375"/>
              <a:ext cx="727814" cy="451587"/>
            </a:xfrm>
            <a:prstGeom prst="rect">
              <a:avLst/>
            </a:prstGeom>
          </p:spPr>
        </p:pic>
      </p:grpSp>
      <p:grpSp>
        <p:nvGrpSpPr>
          <p:cNvPr id="40" name="Grup 39"/>
          <p:cNvGrpSpPr/>
          <p:nvPr/>
        </p:nvGrpSpPr>
        <p:grpSpPr>
          <a:xfrm>
            <a:off x="5437974" y="1716703"/>
            <a:ext cx="3124936" cy="2560288"/>
            <a:chOff x="12691550" y="1455333"/>
            <a:chExt cx="3124936" cy="2560288"/>
          </a:xfrm>
        </p:grpSpPr>
        <p:pic>
          <p:nvPicPr>
            <p:cNvPr id="44" name="Resim 43"/>
            <p:cNvPicPr>
              <a:picLocks noChangeAspect="1"/>
            </p:cNvPicPr>
            <p:nvPr/>
          </p:nvPicPr>
          <p:blipFill>
            <a:blip r:embed="rId9"/>
            <a:stretch>
              <a:fillRect/>
            </a:stretch>
          </p:blipFill>
          <p:spPr>
            <a:xfrm>
              <a:off x="13319468" y="1455333"/>
              <a:ext cx="1738513" cy="1182093"/>
            </a:xfrm>
            <a:prstGeom prst="rect">
              <a:avLst/>
            </a:prstGeom>
            <a:solidFill>
              <a:srgbClr val="FFFFFF">
                <a:shade val="85000"/>
              </a:srgbClr>
            </a:solidFill>
            <a:ln w="88900" cap="sq">
              <a:noFill/>
              <a:miter lim="800000"/>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2" name="Resim 41"/>
            <p:cNvPicPr>
              <a:picLocks noChangeAspect="1"/>
            </p:cNvPicPr>
            <p:nvPr/>
          </p:nvPicPr>
          <p:blipFill>
            <a:blip r:embed="rId10"/>
            <a:stretch>
              <a:fillRect/>
            </a:stretch>
          </p:blipFill>
          <p:spPr>
            <a:xfrm>
              <a:off x="12691550" y="3074233"/>
              <a:ext cx="3124936" cy="941388"/>
            </a:xfrm>
            <a:prstGeom prst="rect">
              <a:avLst/>
            </a:prstGeom>
            <a:ln>
              <a:noFill/>
            </a:ln>
            <a:effectLst>
              <a:outerShdw blurRad="190500" algn="tl" rotWithShape="0">
                <a:srgbClr val="000000">
                  <a:alpha val="70000"/>
                </a:srgbClr>
              </a:outerShdw>
            </a:effectLst>
          </p:spPr>
        </p:pic>
      </p:grpSp>
      <p:pic>
        <p:nvPicPr>
          <p:cNvPr id="46" name="Picture 4"/>
          <p:cNvPicPr>
            <a:picLocks noChangeAspect="1" noChangeArrowheads="1"/>
          </p:cNvPicPr>
          <p:nvPr/>
        </p:nvPicPr>
        <p:blipFill rotWithShape="1">
          <a:blip r:embed="rId11">
            <a:extLst>
              <a:ext uri="{28A0092B-C50C-407E-A947-70E740481C1C}">
                <a14:useLocalDpi xmlns:a14="http://schemas.microsoft.com/office/drawing/2010/main" val="0"/>
              </a:ext>
            </a:extLst>
          </a:blip>
          <a:srcRect l="16923"/>
          <a:stretch/>
        </p:blipFill>
        <p:spPr bwMode="auto">
          <a:xfrm>
            <a:off x="4975234" y="5441751"/>
            <a:ext cx="1182752" cy="127972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54337" y="5700245"/>
            <a:ext cx="1147203" cy="1058142"/>
          </a:xfrm>
          <a:prstGeom prst="rect">
            <a:avLst/>
          </a:prstGeom>
        </p:spPr>
      </p:pic>
      <p:sp>
        <p:nvSpPr>
          <p:cNvPr id="65" name="Rectangle: Rounded Corners 8">
            <a:extLst>
              <a:ext uri="{FF2B5EF4-FFF2-40B4-BE49-F238E27FC236}">
                <a16:creationId xmlns:a16="http://schemas.microsoft.com/office/drawing/2014/main" id="{89AD34EB-3BD4-4AEE-BE82-22F34422C554}"/>
              </a:ext>
            </a:extLst>
          </p:cNvPr>
          <p:cNvSpPr/>
          <p:nvPr/>
        </p:nvSpPr>
        <p:spPr>
          <a:xfrm>
            <a:off x="2350802" y="1367141"/>
            <a:ext cx="2044449" cy="436998"/>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Dijital Vergi Dairesi</a:t>
            </a:r>
            <a:endParaRPr lang="en-US" sz="1600" dirty="0">
              <a:solidFill>
                <a:schemeClr val="tx1"/>
              </a:solidFill>
            </a:endParaRPr>
          </a:p>
        </p:txBody>
      </p:sp>
      <p:sp>
        <p:nvSpPr>
          <p:cNvPr id="66" name="Rectangle: Rounded Corners 8">
            <a:extLst>
              <a:ext uri="{FF2B5EF4-FFF2-40B4-BE49-F238E27FC236}">
                <a16:creationId xmlns:a16="http://schemas.microsoft.com/office/drawing/2014/main" id="{89AD34EB-3BD4-4AEE-BE82-22F34422C554}"/>
              </a:ext>
            </a:extLst>
          </p:cNvPr>
          <p:cNvSpPr/>
          <p:nvPr/>
        </p:nvSpPr>
        <p:spPr>
          <a:xfrm>
            <a:off x="2363735" y="3831291"/>
            <a:ext cx="2044449" cy="387612"/>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Defter Beyan Sistemi</a:t>
            </a:r>
            <a:endParaRPr lang="en-US" sz="1600" dirty="0">
              <a:solidFill>
                <a:schemeClr val="tx1"/>
              </a:solidFill>
            </a:endParaRPr>
          </a:p>
        </p:txBody>
      </p:sp>
      <p:sp>
        <p:nvSpPr>
          <p:cNvPr id="67" name="Rectangle: Rounded Corners 8">
            <a:extLst>
              <a:ext uri="{FF2B5EF4-FFF2-40B4-BE49-F238E27FC236}">
                <a16:creationId xmlns:a16="http://schemas.microsoft.com/office/drawing/2014/main" id="{89AD34EB-3BD4-4AEE-BE82-22F34422C554}"/>
              </a:ext>
            </a:extLst>
          </p:cNvPr>
          <p:cNvSpPr/>
          <p:nvPr/>
        </p:nvSpPr>
        <p:spPr>
          <a:xfrm>
            <a:off x="2349681" y="3185428"/>
            <a:ext cx="2044449" cy="420376"/>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Hazır Beyan Sistemi</a:t>
            </a:r>
            <a:endParaRPr lang="en-US" sz="1400" dirty="0">
              <a:solidFill>
                <a:schemeClr val="bg1"/>
              </a:solidFill>
            </a:endParaRPr>
          </a:p>
        </p:txBody>
      </p:sp>
      <p:sp>
        <p:nvSpPr>
          <p:cNvPr id="68" name="Rectangle: Rounded Corners 8">
            <a:extLst>
              <a:ext uri="{FF2B5EF4-FFF2-40B4-BE49-F238E27FC236}">
                <a16:creationId xmlns:a16="http://schemas.microsoft.com/office/drawing/2014/main" id="{89AD34EB-3BD4-4AEE-BE82-22F34422C554}"/>
              </a:ext>
            </a:extLst>
          </p:cNvPr>
          <p:cNvSpPr/>
          <p:nvPr/>
        </p:nvSpPr>
        <p:spPr>
          <a:xfrm>
            <a:off x="2356617" y="2574652"/>
            <a:ext cx="2044449" cy="453547"/>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İnternet Vergi Dairesi</a:t>
            </a:r>
            <a:endParaRPr lang="en-US" sz="1600" dirty="0">
              <a:solidFill>
                <a:schemeClr val="tx1"/>
              </a:solidFill>
            </a:endParaRPr>
          </a:p>
        </p:txBody>
      </p:sp>
      <p:sp>
        <p:nvSpPr>
          <p:cNvPr id="69" name="Rectangle: Rounded Corners 8">
            <a:extLst>
              <a:ext uri="{FF2B5EF4-FFF2-40B4-BE49-F238E27FC236}">
                <a16:creationId xmlns:a16="http://schemas.microsoft.com/office/drawing/2014/main" id="{89AD34EB-3BD4-4AEE-BE82-22F34422C554}"/>
              </a:ext>
            </a:extLst>
          </p:cNvPr>
          <p:cNvSpPr/>
          <p:nvPr/>
        </p:nvSpPr>
        <p:spPr>
          <a:xfrm>
            <a:off x="2353995" y="1961369"/>
            <a:ext cx="2044449" cy="433506"/>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İnteraktif Vergi Dairesi</a:t>
            </a:r>
            <a:endParaRPr lang="en-US" sz="1400" dirty="0">
              <a:solidFill>
                <a:schemeClr val="bg1"/>
              </a:solidFill>
            </a:endParaRPr>
          </a:p>
        </p:txBody>
      </p:sp>
      <p:sp>
        <p:nvSpPr>
          <p:cNvPr id="70" name="Rectangle: Rounded Corners 8">
            <a:extLst>
              <a:ext uri="{FF2B5EF4-FFF2-40B4-BE49-F238E27FC236}">
                <a16:creationId xmlns:a16="http://schemas.microsoft.com/office/drawing/2014/main" id="{89AD34EB-3BD4-4AEE-BE82-22F34422C554}"/>
              </a:ext>
            </a:extLst>
          </p:cNvPr>
          <p:cNvSpPr/>
          <p:nvPr/>
        </p:nvSpPr>
        <p:spPr>
          <a:xfrm>
            <a:off x="2388017" y="5623575"/>
            <a:ext cx="2044449" cy="425324"/>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e- Beyanname</a:t>
            </a:r>
            <a:endParaRPr lang="en-US" sz="1400" dirty="0">
              <a:solidFill>
                <a:schemeClr val="bg1"/>
              </a:solidFill>
            </a:endParaRPr>
          </a:p>
        </p:txBody>
      </p:sp>
      <p:sp>
        <p:nvSpPr>
          <p:cNvPr id="71" name="Rectangle: Rounded Corners 8">
            <a:extLst>
              <a:ext uri="{FF2B5EF4-FFF2-40B4-BE49-F238E27FC236}">
                <a16:creationId xmlns:a16="http://schemas.microsoft.com/office/drawing/2014/main" id="{89AD34EB-3BD4-4AEE-BE82-22F34422C554}"/>
              </a:ext>
            </a:extLst>
          </p:cNvPr>
          <p:cNvSpPr/>
          <p:nvPr/>
        </p:nvSpPr>
        <p:spPr>
          <a:xfrm>
            <a:off x="2377151" y="5067543"/>
            <a:ext cx="2044449" cy="403274"/>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e-Tebligat Sistemi</a:t>
            </a:r>
            <a:endParaRPr lang="en-US" sz="1600" dirty="0">
              <a:solidFill>
                <a:schemeClr val="tx1"/>
              </a:solidFill>
            </a:endParaRPr>
          </a:p>
        </p:txBody>
      </p:sp>
      <p:sp>
        <p:nvSpPr>
          <p:cNvPr id="72" name="Rectangle: Rounded Corners 8">
            <a:extLst>
              <a:ext uri="{FF2B5EF4-FFF2-40B4-BE49-F238E27FC236}">
                <a16:creationId xmlns:a16="http://schemas.microsoft.com/office/drawing/2014/main" id="{89AD34EB-3BD4-4AEE-BE82-22F34422C554}"/>
              </a:ext>
            </a:extLst>
          </p:cNvPr>
          <p:cNvSpPr/>
          <p:nvPr/>
        </p:nvSpPr>
        <p:spPr>
          <a:xfrm>
            <a:off x="2400716" y="6212304"/>
            <a:ext cx="2044449" cy="408476"/>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err="1">
                <a:solidFill>
                  <a:schemeClr val="tx1"/>
                </a:solidFill>
              </a:rPr>
              <a:t>Özelge</a:t>
            </a:r>
            <a:r>
              <a:rPr lang="tr-TR" sz="1600" dirty="0">
                <a:solidFill>
                  <a:schemeClr val="tx1"/>
                </a:solidFill>
              </a:rPr>
              <a:t> Sistemi</a:t>
            </a:r>
            <a:endParaRPr lang="en-US" sz="1600" dirty="0">
              <a:solidFill>
                <a:schemeClr val="tx1"/>
              </a:solidFill>
            </a:endParaRPr>
          </a:p>
        </p:txBody>
      </p:sp>
      <p:sp>
        <p:nvSpPr>
          <p:cNvPr id="74" name="Rectangle: Rounded Corners 8">
            <a:extLst>
              <a:ext uri="{FF2B5EF4-FFF2-40B4-BE49-F238E27FC236}">
                <a16:creationId xmlns:a16="http://schemas.microsoft.com/office/drawing/2014/main" id="{89AD34EB-3BD4-4AEE-BE82-22F34422C554}"/>
              </a:ext>
            </a:extLst>
          </p:cNvPr>
          <p:cNvSpPr/>
          <p:nvPr/>
        </p:nvSpPr>
        <p:spPr>
          <a:xfrm>
            <a:off x="2363735" y="4497160"/>
            <a:ext cx="2044449" cy="372362"/>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Dijital Vergi Asistanı</a:t>
            </a:r>
            <a:endParaRPr lang="en-US" sz="1400" dirty="0">
              <a:solidFill>
                <a:schemeClr val="bg1"/>
              </a:solidFill>
            </a:endParaRPr>
          </a:p>
        </p:txBody>
      </p:sp>
      <p:sp>
        <p:nvSpPr>
          <p:cNvPr id="93" name="Rectangle: Rounded Corners 8">
            <a:extLst>
              <a:ext uri="{FF2B5EF4-FFF2-40B4-BE49-F238E27FC236}">
                <a16:creationId xmlns:a16="http://schemas.microsoft.com/office/drawing/2014/main" id="{89AD34EB-3BD4-4AEE-BE82-22F34422C554}"/>
              </a:ext>
            </a:extLst>
          </p:cNvPr>
          <p:cNvSpPr/>
          <p:nvPr/>
        </p:nvSpPr>
        <p:spPr>
          <a:xfrm>
            <a:off x="9084089" y="3767211"/>
            <a:ext cx="2044449" cy="500500"/>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İadem Nerede</a:t>
            </a:r>
            <a:endParaRPr lang="en-US" sz="1600" dirty="0">
              <a:solidFill>
                <a:schemeClr val="tx1"/>
              </a:solidFill>
            </a:endParaRPr>
          </a:p>
        </p:txBody>
      </p:sp>
      <p:sp>
        <p:nvSpPr>
          <p:cNvPr id="94" name="Rectangle: Rounded Corners 8">
            <a:extLst>
              <a:ext uri="{FF2B5EF4-FFF2-40B4-BE49-F238E27FC236}">
                <a16:creationId xmlns:a16="http://schemas.microsoft.com/office/drawing/2014/main" id="{89AD34EB-3BD4-4AEE-BE82-22F34422C554}"/>
              </a:ext>
            </a:extLst>
          </p:cNvPr>
          <p:cNvSpPr/>
          <p:nvPr/>
        </p:nvSpPr>
        <p:spPr>
          <a:xfrm>
            <a:off x="9070036" y="1440430"/>
            <a:ext cx="2044449" cy="420875"/>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 Yoklama</a:t>
            </a:r>
            <a:endParaRPr lang="en-US" sz="1600" dirty="0">
              <a:solidFill>
                <a:schemeClr val="tx1"/>
              </a:solidFill>
            </a:endParaRPr>
          </a:p>
        </p:txBody>
      </p:sp>
      <p:sp>
        <p:nvSpPr>
          <p:cNvPr id="95" name="Rectangle: Rounded Corners 8">
            <a:extLst>
              <a:ext uri="{FF2B5EF4-FFF2-40B4-BE49-F238E27FC236}">
                <a16:creationId xmlns:a16="http://schemas.microsoft.com/office/drawing/2014/main" id="{89AD34EB-3BD4-4AEE-BE82-22F34422C554}"/>
              </a:ext>
            </a:extLst>
          </p:cNvPr>
          <p:cNvSpPr/>
          <p:nvPr/>
        </p:nvSpPr>
        <p:spPr>
          <a:xfrm>
            <a:off x="9070037" y="3185428"/>
            <a:ext cx="2044449" cy="401949"/>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Borç Sorgulama ve Ödeme</a:t>
            </a:r>
            <a:endParaRPr lang="en-US" sz="1400" dirty="0">
              <a:solidFill>
                <a:schemeClr val="bg1"/>
              </a:solidFill>
            </a:endParaRPr>
          </a:p>
        </p:txBody>
      </p:sp>
      <p:sp>
        <p:nvSpPr>
          <p:cNvPr id="96" name="Rectangle: Rounded Corners 8">
            <a:extLst>
              <a:ext uri="{FF2B5EF4-FFF2-40B4-BE49-F238E27FC236}">
                <a16:creationId xmlns:a16="http://schemas.microsoft.com/office/drawing/2014/main" id="{89AD34EB-3BD4-4AEE-BE82-22F34422C554}"/>
              </a:ext>
            </a:extLst>
          </p:cNvPr>
          <p:cNvSpPr/>
          <p:nvPr/>
        </p:nvSpPr>
        <p:spPr>
          <a:xfrm>
            <a:off x="9076973" y="2574652"/>
            <a:ext cx="2044449" cy="459620"/>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Mükellef e-Posta İletişim Sistemi</a:t>
            </a:r>
            <a:endParaRPr lang="en-US" sz="1600" dirty="0">
              <a:solidFill>
                <a:schemeClr val="tx1"/>
              </a:solidFill>
            </a:endParaRPr>
          </a:p>
        </p:txBody>
      </p:sp>
      <p:sp>
        <p:nvSpPr>
          <p:cNvPr id="97" name="Rectangle: Rounded Corners 8">
            <a:extLst>
              <a:ext uri="{FF2B5EF4-FFF2-40B4-BE49-F238E27FC236}">
                <a16:creationId xmlns:a16="http://schemas.microsoft.com/office/drawing/2014/main" id="{89AD34EB-3BD4-4AEE-BE82-22F34422C554}"/>
              </a:ext>
            </a:extLst>
          </p:cNvPr>
          <p:cNvSpPr/>
          <p:nvPr/>
        </p:nvSpPr>
        <p:spPr>
          <a:xfrm>
            <a:off x="9074351" y="1997944"/>
            <a:ext cx="2044449" cy="421171"/>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Mükellef Geri Bildirim Sistemi</a:t>
            </a:r>
            <a:endParaRPr lang="en-US" sz="1400" dirty="0">
              <a:solidFill>
                <a:schemeClr val="bg1"/>
              </a:solidFill>
            </a:endParaRPr>
          </a:p>
        </p:txBody>
      </p:sp>
      <p:sp>
        <p:nvSpPr>
          <p:cNvPr id="98" name="Rectangle: Rounded Corners 8">
            <a:extLst>
              <a:ext uri="{FF2B5EF4-FFF2-40B4-BE49-F238E27FC236}">
                <a16:creationId xmlns:a16="http://schemas.microsoft.com/office/drawing/2014/main" id="{89AD34EB-3BD4-4AEE-BE82-22F34422C554}"/>
              </a:ext>
            </a:extLst>
          </p:cNvPr>
          <p:cNvSpPr/>
          <p:nvPr/>
        </p:nvSpPr>
        <p:spPr>
          <a:xfrm>
            <a:off x="9084090" y="4368407"/>
            <a:ext cx="2044449" cy="419458"/>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a:solidFill>
                  <a:schemeClr val="bg1"/>
                </a:solidFill>
              </a:rPr>
              <a:t>e-Fatura</a:t>
            </a:r>
            <a:endParaRPr lang="en-US" sz="1400" dirty="0">
              <a:solidFill>
                <a:schemeClr val="bg1"/>
              </a:solidFill>
            </a:endParaRPr>
          </a:p>
        </p:txBody>
      </p:sp>
      <p:sp>
        <p:nvSpPr>
          <p:cNvPr id="99" name="Rectangle: Rounded Corners 8">
            <a:extLst>
              <a:ext uri="{FF2B5EF4-FFF2-40B4-BE49-F238E27FC236}">
                <a16:creationId xmlns:a16="http://schemas.microsoft.com/office/drawing/2014/main" id="{89AD34EB-3BD4-4AEE-BE82-22F34422C554}"/>
              </a:ext>
            </a:extLst>
          </p:cNvPr>
          <p:cNvSpPr/>
          <p:nvPr/>
        </p:nvSpPr>
        <p:spPr>
          <a:xfrm>
            <a:off x="9084090" y="4928149"/>
            <a:ext cx="2081431" cy="553695"/>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e-Serbest Meslek Makbuzu</a:t>
            </a:r>
            <a:endParaRPr lang="en-US" sz="1600" dirty="0">
              <a:solidFill>
                <a:schemeClr val="tx1"/>
              </a:solidFill>
            </a:endParaRPr>
          </a:p>
        </p:txBody>
      </p:sp>
      <p:sp>
        <p:nvSpPr>
          <p:cNvPr id="100" name="Rectangle: Rounded Corners 8">
            <a:extLst>
              <a:ext uri="{FF2B5EF4-FFF2-40B4-BE49-F238E27FC236}">
                <a16:creationId xmlns:a16="http://schemas.microsoft.com/office/drawing/2014/main" id="{89AD34EB-3BD4-4AEE-BE82-22F34422C554}"/>
              </a:ext>
            </a:extLst>
          </p:cNvPr>
          <p:cNvSpPr/>
          <p:nvPr/>
        </p:nvSpPr>
        <p:spPr>
          <a:xfrm>
            <a:off x="9121072" y="6212303"/>
            <a:ext cx="2044449" cy="408476"/>
          </a:xfrm>
          <a:prstGeom prst="roundRect">
            <a:avLst/>
          </a:prstGeom>
          <a:solidFill>
            <a:srgbClr val="A6D4D7"/>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600" dirty="0">
                <a:solidFill>
                  <a:schemeClr val="tx1"/>
                </a:solidFill>
              </a:rPr>
              <a:t>e-Defter</a:t>
            </a:r>
            <a:endParaRPr lang="en-US" sz="1600" dirty="0">
              <a:solidFill>
                <a:schemeClr val="tx1"/>
              </a:solidFill>
            </a:endParaRPr>
          </a:p>
        </p:txBody>
      </p:sp>
      <p:sp>
        <p:nvSpPr>
          <p:cNvPr id="101" name="Rectangle: Rounded Corners 8">
            <a:extLst>
              <a:ext uri="{FF2B5EF4-FFF2-40B4-BE49-F238E27FC236}">
                <a16:creationId xmlns:a16="http://schemas.microsoft.com/office/drawing/2014/main" id="{89AD34EB-3BD4-4AEE-BE82-22F34422C554}"/>
              </a:ext>
            </a:extLst>
          </p:cNvPr>
          <p:cNvSpPr/>
          <p:nvPr/>
        </p:nvSpPr>
        <p:spPr>
          <a:xfrm>
            <a:off x="9121172" y="5650746"/>
            <a:ext cx="2044449" cy="392683"/>
          </a:xfrm>
          <a:prstGeom prst="roundRect">
            <a:avLst/>
          </a:prstGeom>
          <a:solidFill>
            <a:srgbClr val="1D1D8E"/>
          </a:solidFill>
          <a:ln w="19050">
            <a:solidFill>
              <a:schemeClr val="bg1"/>
            </a:solidFill>
          </a:ln>
          <a:scene3d>
            <a:camera prst="orthographicFront"/>
            <a:lightRig rig="threePt" dir="t"/>
          </a:scene3d>
          <a:sp3d>
            <a:bevelT w="114300" prst="artDeco"/>
          </a:sp3d>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tr-TR" sz="1400" dirty="0">
                <a:solidFill>
                  <a:schemeClr val="bg1"/>
                </a:solidFill>
              </a:rPr>
              <a:t>e- İrsaliye</a:t>
            </a:r>
            <a:endParaRPr lang="en-US" sz="1400" dirty="0">
              <a:solidFill>
                <a:schemeClr val="bg1"/>
              </a:solidFill>
            </a:endParaRPr>
          </a:p>
        </p:txBody>
      </p:sp>
      <p:pic>
        <p:nvPicPr>
          <p:cNvPr id="41" name="Resim 40"/>
          <p:cNvPicPr>
            <a:picLocks noChangeAspect="1"/>
          </p:cNvPicPr>
          <p:nvPr/>
        </p:nvPicPr>
        <p:blipFill rotWithShape="1">
          <a:blip r:embed="rId13" cstate="print">
            <a:extLst>
              <a:ext uri="{28A0092B-C50C-407E-A947-70E740481C1C}">
                <a14:useLocalDpi xmlns:a14="http://schemas.microsoft.com/office/drawing/2010/main" val="0"/>
              </a:ext>
            </a:extLst>
          </a:blip>
          <a:srcRect l="15502" t="29207" r="13598" b="29947"/>
          <a:stretch/>
        </p:blipFill>
        <p:spPr>
          <a:xfrm>
            <a:off x="6422475" y="4628563"/>
            <a:ext cx="1860174" cy="1071682"/>
          </a:xfrm>
          <a:prstGeom prst="rect">
            <a:avLst/>
          </a:prstGeom>
        </p:spPr>
      </p:pic>
    </p:spTree>
    <p:extLst>
      <p:ext uri="{BB962C8B-B14F-4D97-AF65-F5344CB8AC3E}">
        <p14:creationId xmlns:p14="http://schemas.microsoft.com/office/powerpoint/2010/main" val="1773512874"/>
      </p:ext>
    </p:extLst>
  </p:cSld>
  <p:clrMapOvr>
    <a:masterClrMapping/>
  </p:clrMapOvr>
</p:sld>
</file>

<file path=ppt/theme/theme1.xml><?xml version="1.0" encoding="utf-8"?>
<a:theme xmlns:a="http://schemas.openxmlformats.org/drawingml/2006/main" name="Ticaret Bakanlığ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caret Bakanlığı" id="{0D5D04B3-DF9C-42E3-9B53-3F6793FC8FFD}" vid="{68EF160B-E5F7-4055-821F-F4360687A81C}"/>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Ticaret Bakanlığı</Template>
  <TotalTime>6468</TotalTime>
  <Words>3564</Words>
  <Application>Microsoft Office PowerPoint</Application>
  <PresentationFormat>Geniş ekran</PresentationFormat>
  <Paragraphs>272</Paragraphs>
  <Slides>9</Slides>
  <Notes>8</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9</vt:i4>
      </vt:variant>
    </vt:vector>
  </HeadingPairs>
  <TitlesOfParts>
    <vt:vector size="17" baseType="lpstr">
      <vt:lpstr>Arial</vt:lpstr>
      <vt:lpstr>Calibri</vt:lpstr>
      <vt:lpstr>Calibri Light</vt:lpstr>
      <vt:lpstr>Myriad Pro</vt:lpstr>
      <vt:lpstr>Open Sans</vt:lpstr>
      <vt:lpstr>Times New Roman</vt:lpstr>
      <vt:lpstr>Wingdings</vt:lpstr>
      <vt:lpstr>Ticaret Bakanlığı</vt:lpstr>
      <vt:lpstr>T.C. TİCARET BAKANLIĞI Esnaf, Sanatkârlar ve Kooperatifçilik Genel Müdürlüğü</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T.C. Gümrük ve Ticaret Bakanlığı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ESKGM</dc:creator>
  <cp:lastModifiedBy>Ergin Polat</cp:lastModifiedBy>
  <cp:revision>238</cp:revision>
  <cp:lastPrinted>2019-12-25T07:39:02Z</cp:lastPrinted>
  <dcterms:created xsi:type="dcterms:W3CDTF">2019-12-25T06:41:02Z</dcterms:created>
  <dcterms:modified xsi:type="dcterms:W3CDTF">2024-09-24T07:08:56Z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eodilabelclass">
    <vt:lpwstr>id_classification_restrictedinternal=65d81f48-df0b-4036-a097-c3ba24027e48</vt:lpwstr>
  </property>
  <property fmtid="{D5CDD505-2E9C-101B-9397-08002B2CF9AE}" pid="3" name="geodilabeluser">
    <vt:lpwstr>user=51031281326</vt:lpwstr>
  </property>
  <property fmtid="{D5CDD505-2E9C-101B-9397-08002B2CF9AE}" pid="4" name="geodilabeltime">
    <vt:lpwstr>datetime=2024-07-22T14:27:41.114Z</vt:lpwstr>
  </property>
</Properties>
</file>